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8" r:id="rId4"/>
    <p:sldMasterId id="2147483686" r:id="rId5"/>
    <p:sldMasterId id="2147483707" r:id="rId6"/>
    <p:sldMasterId id="2147483701" r:id="rId7"/>
  </p:sldMasterIdLst>
  <p:notesMasterIdLst>
    <p:notesMasterId r:id="rId39"/>
  </p:notesMasterIdLst>
  <p:handoutMasterIdLst>
    <p:handoutMasterId r:id="rId40"/>
  </p:handoutMasterIdLst>
  <p:sldIdLst>
    <p:sldId id="390" r:id="rId8"/>
    <p:sldId id="424" r:id="rId9"/>
    <p:sldId id="434" r:id="rId10"/>
    <p:sldId id="435" r:id="rId11"/>
    <p:sldId id="447" r:id="rId12"/>
    <p:sldId id="448" r:id="rId13"/>
    <p:sldId id="436" r:id="rId14"/>
    <p:sldId id="437" r:id="rId15"/>
    <p:sldId id="449" r:id="rId16"/>
    <p:sldId id="438" r:id="rId17"/>
    <p:sldId id="450" r:id="rId18"/>
    <p:sldId id="439" r:id="rId19"/>
    <p:sldId id="440" r:id="rId20"/>
    <p:sldId id="441" r:id="rId21"/>
    <p:sldId id="442" r:id="rId22"/>
    <p:sldId id="452" r:id="rId23"/>
    <p:sldId id="451" r:id="rId24"/>
    <p:sldId id="443" r:id="rId25"/>
    <p:sldId id="444" r:id="rId26"/>
    <p:sldId id="445" r:id="rId27"/>
    <p:sldId id="455" r:id="rId28"/>
    <p:sldId id="456" r:id="rId29"/>
    <p:sldId id="446" r:id="rId30"/>
    <p:sldId id="457" r:id="rId31"/>
    <p:sldId id="454" r:id="rId32"/>
    <p:sldId id="430" r:id="rId33"/>
    <p:sldId id="458" r:id="rId34"/>
    <p:sldId id="431" r:id="rId35"/>
    <p:sldId id="433" r:id="rId36"/>
    <p:sldId id="391" r:id="rId37"/>
    <p:sldId id="288" r:id="rId38"/>
  </p:sldIdLst>
  <p:sldSz cx="9144000" cy="6858000" type="screen4x3"/>
  <p:notesSz cx="6950075" cy="92360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7D28"/>
    <a:srgbClr val="237C9A"/>
    <a:srgbClr val="94A545"/>
    <a:srgbClr val="4799B5"/>
    <a:srgbClr val="000000"/>
    <a:srgbClr val="3C7E94"/>
    <a:srgbClr val="BA6324"/>
    <a:srgbClr val="788D36"/>
    <a:srgbClr val="878A8B"/>
    <a:srgbClr val="558B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4929" autoAdjust="0"/>
  </p:normalViewPr>
  <p:slideViewPr>
    <p:cSldViewPr snapToGrid="0">
      <p:cViewPr varScale="1">
        <p:scale>
          <a:sx n="47" d="100"/>
          <a:sy n="47" d="100"/>
        </p:scale>
        <p:origin x="1840" y="4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notesMaster" Target="notesMasters/notesMaster1.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viewProps" Target="view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handoutMaster" Target="handoutMasters/handoutMaster1.xml"/><Relationship Id="rId45"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theme" Target="theme/theme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20" Type="http://schemas.openxmlformats.org/officeDocument/2006/relationships/slide" Target="slides/slide13.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es Parr" userId="94fbb0fa17015adc" providerId="LiveId" clId="{3C8D11BF-8042-4369-B497-986C69B1BCEE}"/>
    <pc:docChg chg="undo redo custSel addSld delSld modSld sldOrd">
      <pc:chgData name="James Parr" userId="94fbb0fa17015adc" providerId="LiveId" clId="{3C8D11BF-8042-4369-B497-986C69B1BCEE}" dt="2024-05-23T03:52:38.956" v="12074" actId="20577"/>
      <pc:docMkLst>
        <pc:docMk/>
      </pc:docMkLst>
      <pc:sldChg chg="modSp mod">
        <pc:chgData name="James Parr" userId="94fbb0fa17015adc" providerId="LiveId" clId="{3C8D11BF-8042-4369-B497-986C69B1BCEE}" dt="2024-05-22T19:22:59.293" v="7142" actId="20577"/>
        <pc:sldMkLst>
          <pc:docMk/>
          <pc:sldMk cId="362844185" sldId="390"/>
        </pc:sldMkLst>
      </pc:sldChg>
      <pc:sldChg chg="del">
        <pc:chgData name="James Parr" userId="94fbb0fa17015adc" providerId="LiveId" clId="{3C8D11BF-8042-4369-B497-986C69B1BCEE}" dt="2024-05-17T00:28:11.562" v="0" actId="2696"/>
        <pc:sldMkLst>
          <pc:docMk/>
          <pc:sldMk cId="4134499102" sldId="393"/>
        </pc:sldMkLst>
      </pc:sldChg>
      <pc:sldChg chg="del">
        <pc:chgData name="James Parr" userId="94fbb0fa17015adc" providerId="LiveId" clId="{3C8D11BF-8042-4369-B497-986C69B1BCEE}" dt="2024-05-17T00:28:11.562" v="0" actId="2696"/>
        <pc:sldMkLst>
          <pc:docMk/>
          <pc:sldMk cId="1329982825" sldId="394"/>
        </pc:sldMkLst>
      </pc:sldChg>
      <pc:sldChg chg="del">
        <pc:chgData name="James Parr" userId="94fbb0fa17015adc" providerId="LiveId" clId="{3C8D11BF-8042-4369-B497-986C69B1BCEE}" dt="2024-05-17T00:28:11.562" v="0" actId="2696"/>
        <pc:sldMkLst>
          <pc:docMk/>
          <pc:sldMk cId="2861925342" sldId="397"/>
        </pc:sldMkLst>
      </pc:sldChg>
      <pc:sldChg chg="del">
        <pc:chgData name="James Parr" userId="94fbb0fa17015adc" providerId="LiveId" clId="{3C8D11BF-8042-4369-B497-986C69B1BCEE}" dt="2024-05-17T00:28:11.562" v="0" actId="2696"/>
        <pc:sldMkLst>
          <pc:docMk/>
          <pc:sldMk cId="2710854801" sldId="398"/>
        </pc:sldMkLst>
      </pc:sldChg>
      <pc:sldChg chg="del">
        <pc:chgData name="James Parr" userId="94fbb0fa17015adc" providerId="LiveId" clId="{3C8D11BF-8042-4369-B497-986C69B1BCEE}" dt="2024-05-17T00:28:11.562" v="0" actId="2696"/>
        <pc:sldMkLst>
          <pc:docMk/>
          <pc:sldMk cId="1295732050" sldId="399"/>
        </pc:sldMkLst>
      </pc:sldChg>
      <pc:sldChg chg="del">
        <pc:chgData name="James Parr" userId="94fbb0fa17015adc" providerId="LiveId" clId="{3C8D11BF-8042-4369-B497-986C69B1BCEE}" dt="2024-05-17T00:28:11.562" v="0" actId="2696"/>
        <pc:sldMkLst>
          <pc:docMk/>
          <pc:sldMk cId="1606540864" sldId="400"/>
        </pc:sldMkLst>
      </pc:sldChg>
      <pc:sldChg chg="del">
        <pc:chgData name="James Parr" userId="94fbb0fa17015adc" providerId="LiveId" clId="{3C8D11BF-8042-4369-B497-986C69B1BCEE}" dt="2024-05-17T00:28:11.562" v="0" actId="2696"/>
        <pc:sldMkLst>
          <pc:docMk/>
          <pc:sldMk cId="3939294978" sldId="401"/>
        </pc:sldMkLst>
      </pc:sldChg>
      <pc:sldChg chg="del">
        <pc:chgData name="James Parr" userId="94fbb0fa17015adc" providerId="LiveId" clId="{3C8D11BF-8042-4369-B497-986C69B1BCEE}" dt="2024-05-17T00:28:11.562" v="0" actId="2696"/>
        <pc:sldMkLst>
          <pc:docMk/>
          <pc:sldMk cId="2558270875" sldId="402"/>
        </pc:sldMkLst>
      </pc:sldChg>
      <pc:sldChg chg="del">
        <pc:chgData name="James Parr" userId="94fbb0fa17015adc" providerId="LiveId" clId="{3C8D11BF-8042-4369-B497-986C69B1BCEE}" dt="2024-05-17T00:28:11.562" v="0" actId="2696"/>
        <pc:sldMkLst>
          <pc:docMk/>
          <pc:sldMk cId="339182849" sldId="405"/>
        </pc:sldMkLst>
      </pc:sldChg>
      <pc:sldChg chg="del">
        <pc:chgData name="James Parr" userId="94fbb0fa17015adc" providerId="LiveId" clId="{3C8D11BF-8042-4369-B497-986C69B1BCEE}" dt="2024-05-17T00:28:11.562" v="0" actId="2696"/>
        <pc:sldMkLst>
          <pc:docMk/>
          <pc:sldMk cId="1690063928" sldId="406"/>
        </pc:sldMkLst>
      </pc:sldChg>
      <pc:sldChg chg="del">
        <pc:chgData name="James Parr" userId="94fbb0fa17015adc" providerId="LiveId" clId="{3C8D11BF-8042-4369-B497-986C69B1BCEE}" dt="2024-05-17T00:28:11.562" v="0" actId="2696"/>
        <pc:sldMkLst>
          <pc:docMk/>
          <pc:sldMk cId="3411279595" sldId="408"/>
        </pc:sldMkLst>
      </pc:sldChg>
      <pc:sldChg chg="del">
        <pc:chgData name="James Parr" userId="94fbb0fa17015adc" providerId="LiveId" clId="{3C8D11BF-8042-4369-B497-986C69B1BCEE}" dt="2024-05-17T00:28:11.562" v="0" actId="2696"/>
        <pc:sldMkLst>
          <pc:docMk/>
          <pc:sldMk cId="4150642283" sldId="409"/>
        </pc:sldMkLst>
      </pc:sldChg>
      <pc:sldChg chg="del">
        <pc:chgData name="James Parr" userId="94fbb0fa17015adc" providerId="LiveId" clId="{3C8D11BF-8042-4369-B497-986C69B1BCEE}" dt="2024-05-17T00:28:11.562" v="0" actId="2696"/>
        <pc:sldMkLst>
          <pc:docMk/>
          <pc:sldMk cId="2084277909" sldId="410"/>
        </pc:sldMkLst>
      </pc:sldChg>
      <pc:sldChg chg="del">
        <pc:chgData name="James Parr" userId="94fbb0fa17015adc" providerId="LiveId" clId="{3C8D11BF-8042-4369-B497-986C69B1BCEE}" dt="2024-05-17T00:28:11.562" v="0" actId="2696"/>
        <pc:sldMkLst>
          <pc:docMk/>
          <pc:sldMk cId="1425148112" sldId="412"/>
        </pc:sldMkLst>
      </pc:sldChg>
      <pc:sldChg chg="del">
        <pc:chgData name="James Parr" userId="94fbb0fa17015adc" providerId="LiveId" clId="{3C8D11BF-8042-4369-B497-986C69B1BCEE}" dt="2024-05-17T00:28:11.562" v="0" actId="2696"/>
        <pc:sldMkLst>
          <pc:docMk/>
          <pc:sldMk cId="1135986458" sldId="413"/>
        </pc:sldMkLst>
      </pc:sldChg>
      <pc:sldChg chg="del">
        <pc:chgData name="James Parr" userId="94fbb0fa17015adc" providerId="LiveId" clId="{3C8D11BF-8042-4369-B497-986C69B1BCEE}" dt="2024-05-17T00:28:11.562" v="0" actId="2696"/>
        <pc:sldMkLst>
          <pc:docMk/>
          <pc:sldMk cId="1862792928" sldId="414"/>
        </pc:sldMkLst>
      </pc:sldChg>
      <pc:sldChg chg="del">
        <pc:chgData name="James Parr" userId="94fbb0fa17015adc" providerId="LiveId" clId="{3C8D11BF-8042-4369-B497-986C69B1BCEE}" dt="2024-05-17T00:28:11.562" v="0" actId="2696"/>
        <pc:sldMkLst>
          <pc:docMk/>
          <pc:sldMk cId="1522168107" sldId="415"/>
        </pc:sldMkLst>
      </pc:sldChg>
      <pc:sldChg chg="del">
        <pc:chgData name="James Parr" userId="94fbb0fa17015adc" providerId="LiveId" clId="{3C8D11BF-8042-4369-B497-986C69B1BCEE}" dt="2024-05-17T00:28:11.562" v="0" actId="2696"/>
        <pc:sldMkLst>
          <pc:docMk/>
          <pc:sldMk cId="2948994071" sldId="416"/>
        </pc:sldMkLst>
      </pc:sldChg>
      <pc:sldChg chg="del">
        <pc:chgData name="James Parr" userId="94fbb0fa17015adc" providerId="LiveId" clId="{3C8D11BF-8042-4369-B497-986C69B1BCEE}" dt="2024-05-17T00:28:11.562" v="0" actId="2696"/>
        <pc:sldMkLst>
          <pc:docMk/>
          <pc:sldMk cId="2579869356" sldId="418"/>
        </pc:sldMkLst>
      </pc:sldChg>
      <pc:sldChg chg="del">
        <pc:chgData name="James Parr" userId="94fbb0fa17015adc" providerId="LiveId" clId="{3C8D11BF-8042-4369-B497-986C69B1BCEE}" dt="2024-05-17T00:28:30.196" v="1" actId="2696"/>
        <pc:sldMkLst>
          <pc:docMk/>
          <pc:sldMk cId="3443301126" sldId="419"/>
        </pc:sldMkLst>
      </pc:sldChg>
      <pc:sldChg chg="del">
        <pc:chgData name="James Parr" userId="94fbb0fa17015adc" providerId="LiveId" clId="{3C8D11BF-8042-4369-B497-986C69B1BCEE}" dt="2024-05-17T00:28:11.562" v="0" actId="2696"/>
        <pc:sldMkLst>
          <pc:docMk/>
          <pc:sldMk cId="298901383" sldId="420"/>
        </pc:sldMkLst>
      </pc:sldChg>
      <pc:sldChg chg="del">
        <pc:chgData name="James Parr" userId="94fbb0fa17015adc" providerId="LiveId" clId="{3C8D11BF-8042-4369-B497-986C69B1BCEE}" dt="2024-05-17T00:28:11.562" v="0" actId="2696"/>
        <pc:sldMkLst>
          <pc:docMk/>
          <pc:sldMk cId="2451842274" sldId="421"/>
        </pc:sldMkLst>
      </pc:sldChg>
      <pc:sldChg chg="del">
        <pc:chgData name="James Parr" userId="94fbb0fa17015adc" providerId="LiveId" clId="{3C8D11BF-8042-4369-B497-986C69B1BCEE}" dt="2024-05-17T00:28:11.562" v="0" actId="2696"/>
        <pc:sldMkLst>
          <pc:docMk/>
          <pc:sldMk cId="3861338428" sldId="422"/>
        </pc:sldMkLst>
      </pc:sldChg>
      <pc:sldChg chg="del">
        <pc:chgData name="James Parr" userId="94fbb0fa17015adc" providerId="LiveId" clId="{3C8D11BF-8042-4369-B497-986C69B1BCEE}" dt="2024-05-17T00:28:11.562" v="0" actId="2696"/>
        <pc:sldMkLst>
          <pc:docMk/>
          <pc:sldMk cId="2233059104" sldId="423"/>
        </pc:sldMkLst>
      </pc:sldChg>
      <pc:sldChg chg="modSp mod modNotesTx">
        <pc:chgData name="James Parr" userId="94fbb0fa17015adc" providerId="LiveId" clId="{3C8D11BF-8042-4369-B497-986C69B1BCEE}" dt="2024-05-17T01:44:45.153" v="740" actId="20577"/>
        <pc:sldMkLst>
          <pc:docMk/>
          <pc:sldMk cId="3513613135" sldId="424"/>
        </pc:sldMkLst>
      </pc:sldChg>
      <pc:sldChg chg="del">
        <pc:chgData name="James Parr" userId="94fbb0fa17015adc" providerId="LiveId" clId="{3C8D11BF-8042-4369-B497-986C69B1BCEE}" dt="2024-05-17T00:28:11.562" v="0" actId="2696"/>
        <pc:sldMkLst>
          <pc:docMk/>
          <pc:sldMk cId="311691189" sldId="425"/>
        </pc:sldMkLst>
      </pc:sldChg>
      <pc:sldChg chg="del">
        <pc:chgData name="James Parr" userId="94fbb0fa17015adc" providerId="LiveId" clId="{3C8D11BF-8042-4369-B497-986C69B1BCEE}" dt="2024-05-17T00:28:11.562" v="0" actId="2696"/>
        <pc:sldMkLst>
          <pc:docMk/>
          <pc:sldMk cId="3390570984" sldId="426"/>
        </pc:sldMkLst>
      </pc:sldChg>
      <pc:sldChg chg="del">
        <pc:chgData name="James Parr" userId="94fbb0fa17015adc" providerId="LiveId" clId="{3C8D11BF-8042-4369-B497-986C69B1BCEE}" dt="2024-05-17T00:28:30.196" v="1" actId="2696"/>
        <pc:sldMkLst>
          <pc:docMk/>
          <pc:sldMk cId="3013029294" sldId="427"/>
        </pc:sldMkLst>
      </pc:sldChg>
      <pc:sldChg chg="del">
        <pc:chgData name="James Parr" userId="94fbb0fa17015adc" providerId="LiveId" clId="{3C8D11BF-8042-4369-B497-986C69B1BCEE}" dt="2024-05-17T00:28:30.196" v="1" actId="2696"/>
        <pc:sldMkLst>
          <pc:docMk/>
          <pc:sldMk cId="3950525166" sldId="428"/>
        </pc:sldMkLst>
      </pc:sldChg>
      <pc:sldChg chg="del">
        <pc:chgData name="James Parr" userId="94fbb0fa17015adc" providerId="LiveId" clId="{3C8D11BF-8042-4369-B497-986C69B1BCEE}" dt="2024-05-17T00:28:11.562" v="0" actId="2696"/>
        <pc:sldMkLst>
          <pc:docMk/>
          <pc:sldMk cId="2259677584" sldId="429"/>
        </pc:sldMkLst>
      </pc:sldChg>
      <pc:sldChg chg="modSp mod">
        <pc:chgData name="James Parr" userId="94fbb0fa17015adc" providerId="LiveId" clId="{3C8D11BF-8042-4369-B497-986C69B1BCEE}" dt="2024-05-23T03:47:51.900" v="11866" actId="5793"/>
        <pc:sldMkLst>
          <pc:docMk/>
          <pc:sldMk cId="1999085537" sldId="430"/>
        </pc:sldMkLst>
      </pc:sldChg>
      <pc:sldChg chg="modSp mod">
        <pc:chgData name="James Parr" userId="94fbb0fa17015adc" providerId="LiveId" clId="{3C8D11BF-8042-4369-B497-986C69B1BCEE}" dt="2024-05-23T03:03:52.179" v="9449" actId="20577"/>
        <pc:sldMkLst>
          <pc:docMk/>
          <pc:sldMk cId="521354103" sldId="431"/>
        </pc:sldMkLst>
      </pc:sldChg>
      <pc:sldChg chg="del">
        <pc:chgData name="James Parr" userId="94fbb0fa17015adc" providerId="LiveId" clId="{3C8D11BF-8042-4369-B497-986C69B1BCEE}" dt="2024-05-17T00:28:11.562" v="0" actId="2696"/>
        <pc:sldMkLst>
          <pc:docMk/>
          <pc:sldMk cId="2433113505" sldId="432"/>
        </pc:sldMkLst>
      </pc:sldChg>
      <pc:sldChg chg="del">
        <pc:chgData name="James Parr" userId="94fbb0fa17015adc" providerId="LiveId" clId="{3C8D11BF-8042-4369-B497-986C69B1BCEE}" dt="2024-05-17T00:28:11.562" v="0" actId="2696"/>
        <pc:sldMkLst>
          <pc:docMk/>
          <pc:sldMk cId="12731564" sldId="434"/>
        </pc:sldMkLst>
      </pc:sldChg>
      <pc:sldChg chg="addSp delSp modSp add mod">
        <pc:chgData name="James Parr" userId="94fbb0fa17015adc" providerId="LiveId" clId="{3C8D11BF-8042-4369-B497-986C69B1BCEE}" dt="2024-05-17T10:57:11.395" v="1391" actId="20577"/>
        <pc:sldMkLst>
          <pc:docMk/>
          <pc:sldMk cId="2944145824" sldId="434"/>
        </pc:sldMkLst>
      </pc:sldChg>
      <pc:sldChg chg="modSp add mod ord">
        <pc:chgData name="James Parr" userId="94fbb0fa17015adc" providerId="LiveId" clId="{3C8D11BF-8042-4369-B497-986C69B1BCEE}" dt="2024-05-22T19:01:57.874" v="6749" actId="20577"/>
        <pc:sldMkLst>
          <pc:docMk/>
          <pc:sldMk cId="1995067512" sldId="435"/>
        </pc:sldMkLst>
      </pc:sldChg>
      <pc:sldChg chg="del">
        <pc:chgData name="James Parr" userId="94fbb0fa17015adc" providerId="LiveId" clId="{3C8D11BF-8042-4369-B497-986C69B1BCEE}" dt="2024-05-17T00:28:11.562" v="0" actId="2696"/>
        <pc:sldMkLst>
          <pc:docMk/>
          <pc:sldMk cId="2870429575" sldId="435"/>
        </pc:sldMkLst>
      </pc:sldChg>
      <pc:sldChg chg="del">
        <pc:chgData name="James Parr" userId="94fbb0fa17015adc" providerId="LiveId" clId="{3C8D11BF-8042-4369-B497-986C69B1BCEE}" dt="2024-05-17T00:28:11.562" v="0" actId="2696"/>
        <pc:sldMkLst>
          <pc:docMk/>
          <pc:sldMk cId="499456493" sldId="436"/>
        </pc:sldMkLst>
      </pc:sldChg>
      <pc:sldChg chg="modSp add mod">
        <pc:chgData name="James Parr" userId="94fbb0fa17015adc" providerId="LiveId" clId="{3C8D11BF-8042-4369-B497-986C69B1BCEE}" dt="2024-05-22T15:40:57.672" v="2548" actId="20577"/>
        <pc:sldMkLst>
          <pc:docMk/>
          <pc:sldMk cId="3860654336" sldId="436"/>
        </pc:sldMkLst>
      </pc:sldChg>
      <pc:sldChg chg="modSp add mod">
        <pc:chgData name="James Parr" userId="94fbb0fa17015adc" providerId="LiveId" clId="{3C8D11BF-8042-4369-B497-986C69B1BCEE}" dt="2024-05-22T18:59:57.771" v="6724" actId="20577"/>
        <pc:sldMkLst>
          <pc:docMk/>
          <pc:sldMk cId="3339343359" sldId="437"/>
        </pc:sldMkLst>
      </pc:sldChg>
      <pc:sldChg chg="modSp add mod modNotesTx">
        <pc:chgData name="James Parr" userId="94fbb0fa17015adc" providerId="LiveId" clId="{3C8D11BF-8042-4369-B497-986C69B1BCEE}" dt="2024-05-22T18:23:35.714" v="3489" actId="20577"/>
        <pc:sldMkLst>
          <pc:docMk/>
          <pc:sldMk cId="1362602499" sldId="438"/>
        </pc:sldMkLst>
      </pc:sldChg>
      <pc:sldChg chg="modSp add mod">
        <pc:chgData name="James Parr" userId="94fbb0fa17015adc" providerId="LiveId" clId="{3C8D11BF-8042-4369-B497-986C69B1BCEE}" dt="2024-05-22T18:33:29.606" v="4155" actId="20577"/>
        <pc:sldMkLst>
          <pc:docMk/>
          <pc:sldMk cId="2512683161" sldId="439"/>
        </pc:sldMkLst>
      </pc:sldChg>
      <pc:sldChg chg="modSp add mod">
        <pc:chgData name="James Parr" userId="94fbb0fa17015adc" providerId="LiveId" clId="{3C8D11BF-8042-4369-B497-986C69B1BCEE}" dt="2024-05-22T18:45:29.473" v="5190" actId="20577"/>
        <pc:sldMkLst>
          <pc:docMk/>
          <pc:sldMk cId="3331707794" sldId="440"/>
        </pc:sldMkLst>
      </pc:sldChg>
      <pc:sldChg chg="modSp add mod">
        <pc:chgData name="James Parr" userId="94fbb0fa17015adc" providerId="LiveId" clId="{3C8D11BF-8042-4369-B497-986C69B1BCEE}" dt="2024-05-22T18:50:37.666" v="5898" actId="1076"/>
        <pc:sldMkLst>
          <pc:docMk/>
          <pc:sldMk cId="1362810471" sldId="441"/>
        </pc:sldMkLst>
      </pc:sldChg>
      <pc:sldChg chg="modSp add mod ord">
        <pc:chgData name="James Parr" userId="94fbb0fa17015adc" providerId="LiveId" clId="{3C8D11BF-8042-4369-B497-986C69B1BCEE}" dt="2024-05-22T18:55:57.888" v="6458" actId="20577"/>
        <pc:sldMkLst>
          <pc:docMk/>
          <pc:sldMk cId="997683117" sldId="442"/>
        </pc:sldMkLst>
      </pc:sldChg>
      <pc:sldChg chg="modSp add mod">
        <pc:chgData name="James Parr" userId="94fbb0fa17015adc" providerId="LiveId" clId="{3C8D11BF-8042-4369-B497-986C69B1BCEE}" dt="2024-05-22T15:15:03.817" v="1678" actId="20577"/>
        <pc:sldMkLst>
          <pc:docMk/>
          <pc:sldMk cId="3393147086" sldId="443"/>
        </pc:sldMkLst>
      </pc:sldChg>
      <pc:sldChg chg="modSp add mod">
        <pc:chgData name="James Parr" userId="94fbb0fa17015adc" providerId="LiveId" clId="{3C8D11BF-8042-4369-B497-986C69B1BCEE}" dt="2024-05-23T03:39:49.854" v="10839" actId="20577"/>
        <pc:sldMkLst>
          <pc:docMk/>
          <pc:sldMk cId="1812376732" sldId="444"/>
        </pc:sldMkLst>
      </pc:sldChg>
      <pc:sldChg chg="modSp add mod modNotesTx">
        <pc:chgData name="James Parr" userId="94fbb0fa17015adc" providerId="LiveId" clId="{3C8D11BF-8042-4369-B497-986C69B1BCEE}" dt="2024-05-23T03:02:36.522" v="9444" actId="1076"/>
        <pc:sldMkLst>
          <pc:docMk/>
          <pc:sldMk cId="2031789950" sldId="445"/>
        </pc:sldMkLst>
      </pc:sldChg>
      <pc:sldChg chg="modSp add mod replId">
        <pc:chgData name="James Parr" userId="94fbb0fa17015adc" providerId="LiveId" clId="{3C8D11BF-8042-4369-B497-986C69B1BCEE}" dt="2024-05-23T03:45:01.460" v="11619" actId="20577"/>
        <pc:sldMkLst>
          <pc:docMk/>
          <pc:sldMk cId="1992497240" sldId="446"/>
        </pc:sldMkLst>
      </pc:sldChg>
      <pc:sldChg chg="modSp add mod">
        <pc:chgData name="James Parr" userId="94fbb0fa17015adc" providerId="LiveId" clId="{3C8D11BF-8042-4369-B497-986C69B1BCEE}" dt="2024-05-22T19:24:07.781" v="7143" actId="20577"/>
        <pc:sldMkLst>
          <pc:docMk/>
          <pc:sldMk cId="4236802629" sldId="447"/>
        </pc:sldMkLst>
      </pc:sldChg>
      <pc:sldChg chg="addSp modSp add mod">
        <pc:chgData name="James Parr" userId="94fbb0fa17015adc" providerId="LiveId" clId="{3C8D11BF-8042-4369-B497-986C69B1BCEE}" dt="2024-05-22T19:01:47.933" v="6747" actId="20577"/>
        <pc:sldMkLst>
          <pc:docMk/>
          <pc:sldMk cId="1810626398" sldId="448"/>
        </pc:sldMkLst>
      </pc:sldChg>
      <pc:sldChg chg="modSp add mod ord">
        <pc:chgData name="James Parr" userId="94fbb0fa17015adc" providerId="LiveId" clId="{3C8D11BF-8042-4369-B497-986C69B1BCEE}" dt="2024-05-22T15:54:24.758" v="3199" actId="20577"/>
        <pc:sldMkLst>
          <pc:docMk/>
          <pc:sldMk cId="3672967786" sldId="449"/>
        </pc:sldMkLst>
      </pc:sldChg>
      <pc:sldChg chg="delSp modSp add mod modNotesTx">
        <pc:chgData name="James Parr" userId="94fbb0fa17015adc" providerId="LiveId" clId="{3C8D11BF-8042-4369-B497-986C69B1BCEE}" dt="2024-05-22T18:25:23.183" v="3520" actId="478"/>
        <pc:sldMkLst>
          <pc:docMk/>
          <pc:sldMk cId="3848149909" sldId="450"/>
        </pc:sldMkLst>
      </pc:sldChg>
      <pc:sldChg chg="add ord">
        <pc:chgData name="James Parr" userId="94fbb0fa17015adc" providerId="LiveId" clId="{3C8D11BF-8042-4369-B497-986C69B1BCEE}" dt="2024-05-22T18:53:59.249" v="6216"/>
        <pc:sldMkLst>
          <pc:docMk/>
          <pc:sldMk cId="274813520" sldId="451"/>
        </pc:sldMkLst>
      </pc:sldChg>
      <pc:sldChg chg="add del">
        <pc:chgData name="James Parr" userId="94fbb0fa17015adc" providerId="LiveId" clId="{3C8D11BF-8042-4369-B497-986C69B1BCEE}" dt="2024-05-22T18:53:45.651" v="6211" actId="2696"/>
        <pc:sldMkLst>
          <pc:docMk/>
          <pc:sldMk cId="1614172440" sldId="451"/>
        </pc:sldMkLst>
      </pc:sldChg>
      <pc:sldChg chg="modSp add mod">
        <pc:chgData name="James Parr" userId="94fbb0fa17015adc" providerId="LiveId" clId="{3C8D11BF-8042-4369-B497-986C69B1BCEE}" dt="2024-05-22T18:59:38.958" v="6723" actId="20577"/>
        <pc:sldMkLst>
          <pc:docMk/>
          <pc:sldMk cId="1478685308" sldId="452"/>
        </pc:sldMkLst>
      </pc:sldChg>
      <pc:sldChg chg="modSp add mod">
        <pc:chgData name="James Parr" userId="94fbb0fa17015adc" providerId="LiveId" clId="{3C8D11BF-8042-4369-B497-986C69B1BCEE}" dt="2024-05-22T19:05:45.546" v="7038" actId="20577"/>
        <pc:sldMkLst>
          <pc:docMk/>
          <pc:sldMk cId="1793799887" sldId="453"/>
        </pc:sldMkLst>
      </pc:sldChg>
      <pc:sldChg chg="add ord">
        <pc:chgData name="James Parr" userId="94fbb0fa17015adc" providerId="LiveId" clId="{3C8D11BF-8042-4369-B497-986C69B1BCEE}" dt="2024-05-23T03:03:44.916" v="9448"/>
        <pc:sldMkLst>
          <pc:docMk/>
          <pc:sldMk cId="2339179998" sldId="454"/>
        </pc:sldMkLst>
      </pc:sldChg>
      <pc:sldChg chg="modSp add mod">
        <pc:chgData name="James Parr" userId="94fbb0fa17015adc" providerId="LiveId" clId="{3C8D11BF-8042-4369-B497-986C69B1BCEE}" dt="2024-05-23T03:25:51.195" v="10049" actId="20577"/>
        <pc:sldMkLst>
          <pc:docMk/>
          <pc:sldMk cId="1891575394" sldId="455"/>
        </pc:sldMkLst>
      </pc:sldChg>
      <pc:sldChg chg="modSp new mod">
        <pc:chgData name="James Parr" userId="94fbb0fa17015adc" providerId="LiveId" clId="{3C8D11BF-8042-4369-B497-986C69B1BCEE}" dt="2024-05-23T03:40:16.483" v="10856" actId="20577"/>
        <pc:sldMkLst>
          <pc:docMk/>
          <pc:sldMk cId="3874586777" sldId="456"/>
        </pc:sldMkLst>
      </pc:sldChg>
      <pc:sldChg chg="modSp add mod">
        <pc:chgData name="James Parr" userId="94fbb0fa17015adc" providerId="LiveId" clId="{3C8D11BF-8042-4369-B497-986C69B1BCEE}" dt="2024-05-23T03:46:50.195" v="11806" actId="20577"/>
        <pc:sldMkLst>
          <pc:docMk/>
          <pc:sldMk cId="4247623991" sldId="457"/>
        </pc:sldMkLst>
      </pc:sldChg>
      <pc:sldChg chg="modSp add mod">
        <pc:chgData name="James Parr" userId="94fbb0fa17015adc" providerId="LiveId" clId="{3C8D11BF-8042-4369-B497-986C69B1BCEE}" dt="2024-05-23T03:52:38.956" v="12074" actId="20577"/>
        <pc:sldMkLst>
          <pc:docMk/>
          <pc:sldMk cId="625615882" sldId="458"/>
        </pc:sldMkLst>
      </pc:sldChg>
    </pc:docChg>
  </pc:docChgLst>
  <pc:docChgLst>
    <pc:chgData name="James Parr" userId="94fbb0fa17015adc" providerId="LiveId" clId="{728F41CC-D805-45EC-9BF5-F68B53D25416}"/>
    <pc:docChg chg="delSld">
      <pc:chgData name="James Parr" userId="94fbb0fa17015adc" providerId="LiveId" clId="{728F41CC-D805-45EC-9BF5-F68B53D25416}" dt="2025-05-21T02:30:06.060" v="0" actId="2696"/>
      <pc:docMkLst>
        <pc:docMk/>
      </pc:docMkLst>
      <pc:sldChg chg="del">
        <pc:chgData name="James Parr" userId="94fbb0fa17015adc" providerId="LiveId" clId="{728F41CC-D805-45EC-9BF5-F68B53D25416}" dt="2025-05-21T02:30:06.060" v="0" actId="2696"/>
        <pc:sldMkLst>
          <pc:docMk/>
          <pc:sldMk cId="1793799887" sldId="45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lang="en-US"/>
          </a:p>
        </p:txBody>
      </p:sp>
      <p:sp>
        <p:nvSpPr>
          <p:cNvPr id="3" name="Date Placeholder 2"/>
          <p:cNvSpPr>
            <a:spLocks noGrp="1"/>
          </p:cNvSpPr>
          <p:nvPr>
            <p:ph type="dt" sz="quarter" idx="1"/>
          </p:nvPr>
        </p:nvSpPr>
        <p:spPr>
          <a:xfrm>
            <a:off x="3936768" y="0"/>
            <a:ext cx="3011699" cy="461804"/>
          </a:xfrm>
          <a:prstGeom prst="rect">
            <a:avLst/>
          </a:prstGeom>
        </p:spPr>
        <p:txBody>
          <a:bodyPr vert="horz" lIns="92492" tIns="46246" rIns="92492" bIns="46246" rtlCol="0"/>
          <a:lstStyle>
            <a:lvl1pPr algn="r">
              <a:defRPr sz="1200"/>
            </a:lvl1pPr>
          </a:lstStyle>
          <a:p>
            <a:fld id="{67F5253C-9A75-AF46-ACEE-EAEE5B05D801}" type="datetimeFigureOut">
              <a:rPr lang="en-US" smtClean="0"/>
              <a:pPr/>
              <a:t>5/20/2025</a:t>
            </a:fld>
            <a:endParaRPr lang="en-US"/>
          </a:p>
        </p:txBody>
      </p:sp>
      <p:sp>
        <p:nvSpPr>
          <p:cNvPr id="4" name="Footer Placeholder 3"/>
          <p:cNvSpPr>
            <a:spLocks noGrp="1"/>
          </p:cNvSpPr>
          <p:nvPr>
            <p:ph type="ftr" sz="quarter" idx="2"/>
          </p:nvPr>
        </p:nvSpPr>
        <p:spPr>
          <a:xfrm>
            <a:off x="0" y="8772668"/>
            <a:ext cx="3011699" cy="461804"/>
          </a:xfrm>
          <a:prstGeom prst="rect">
            <a:avLst/>
          </a:prstGeom>
        </p:spPr>
        <p:txBody>
          <a:bodyPr vert="horz" lIns="92492" tIns="46246" rIns="92492" bIns="46246" rtlCol="0" anchor="b"/>
          <a:lstStyle>
            <a:lvl1pPr algn="l">
              <a:defRPr sz="1200"/>
            </a:lvl1pPr>
          </a:lstStyle>
          <a:p>
            <a:endParaRPr lang="en-US"/>
          </a:p>
        </p:txBody>
      </p:sp>
      <p:sp>
        <p:nvSpPr>
          <p:cNvPr id="5" name="Slide Number Placeholder 4"/>
          <p:cNvSpPr>
            <a:spLocks noGrp="1"/>
          </p:cNvSpPr>
          <p:nvPr>
            <p:ph type="sldNum" sz="quarter" idx="3"/>
          </p:nvPr>
        </p:nvSpPr>
        <p:spPr>
          <a:xfrm>
            <a:off x="3936768" y="8772668"/>
            <a:ext cx="3011699" cy="461804"/>
          </a:xfrm>
          <a:prstGeom prst="rect">
            <a:avLst/>
          </a:prstGeom>
        </p:spPr>
        <p:txBody>
          <a:bodyPr vert="horz" lIns="92492" tIns="46246" rIns="92492" bIns="46246" rtlCol="0" anchor="b"/>
          <a:lstStyle>
            <a:lvl1pPr algn="r">
              <a:defRPr sz="1200"/>
            </a:lvl1pPr>
          </a:lstStyle>
          <a:p>
            <a:fld id="{D1A940B9-CD79-EF4A-961D-7F81D59A9659}" type="slidenum">
              <a:rPr lang="en-US" smtClean="0"/>
              <a:pPr/>
              <a:t>‹#›</a:t>
            </a:fld>
            <a:endParaRPr lang="en-US"/>
          </a:p>
        </p:txBody>
      </p:sp>
    </p:spTree>
    <p:extLst>
      <p:ext uri="{BB962C8B-B14F-4D97-AF65-F5344CB8AC3E}">
        <p14:creationId xmlns:p14="http://schemas.microsoft.com/office/powerpoint/2010/main" val="711619326"/>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lang="en-US"/>
          </a:p>
        </p:txBody>
      </p:sp>
      <p:sp>
        <p:nvSpPr>
          <p:cNvPr id="3" name="Date Placeholder 2"/>
          <p:cNvSpPr>
            <a:spLocks noGrp="1"/>
          </p:cNvSpPr>
          <p:nvPr>
            <p:ph type="dt" idx="1"/>
          </p:nvPr>
        </p:nvSpPr>
        <p:spPr>
          <a:xfrm>
            <a:off x="3936768" y="0"/>
            <a:ext cx="3011699" cy="461804"/>
          </a:xfrm>
          <a:prstGeom prst="rect">
            <a:avLst/>
          </a:prstGeom>
        </p:spPr>
        <p:txBody>
          <a:bodyPr vert="horz" lIns="92492" tIns="46246" rIns="92492" bIns="46246" rtlCol="0"/>
          <a:lstStyle>
            <a:lvl1pPr algn="r">
              <a:defRPr sz="1200"/>
            </a:lvl1pPr>
          </a:lstStyle>
          <a:p>
            <a:fld id="{6B0B5A0C-4C94-FA4D-AE3B-06DAC0064AF4}" type="datetimeFigureOut">
              <a:rPr lang="en-US" smtClean="0"/>
              <a:pPr/>
              <a:t>5/20/2025</a:t>
            </a:fld>
            <a:endParaRPr lang="en-US"/>
          </a:p>
        </p:txBody>
      </p:sp>
      <p:sp>
        <p:nvSpPr>
          <p:cNvPr id="4" name="Slide Image Placeholder 3"/>
          <p:cNvSpPr>
            <a:spLocks noGrp="1" noRot="1" noChangeAspect="1"/>
          </p:cNvSpPr>
          <p:nvPr>
            <p:ph type="sldImg" idx="2"/>
          </p:nvPr>
        </p:nvSpPr>
        <p:spPr>
          <a:xfrm>
            <a:off x="1165225" y="692150"/>
            <a:ext cx="4619625" cy="3463925"/>
          </a:xfrm>
          <a:prstGeom prst="rect">
            <a:avLst/>
          </a:prstGeom>
          <a:noFill/>
          <a:ln w="12700">
            <a:solidFill>
              <a:prstClr val="black"/>
            </a:solidFill>
          </a:ln>
        </p:spPr>
        <p:txBody>
          <a:bodyPr vert="horz" lIns="92492" tIns="46246" rIns="92492" bIns="46246" rtlCol="0" anchor="ctr"/>
          <a:lstStyle/>
          <a:p>
            <a:endParaRPr lang="en-US"/>
          </a:p>
        </p:txBody>
      </p:sp>
      <p:sp>
        <p:nvSpPr>
          <p:cNvPr id="5" name="Notes Placeholder 4"/>
          <p:cNvSpPr>
            <a:spLocks noGrp="1"/>
          </p:cNvSpPr>
          <p:nvPr>
            <p:ph type="body" sz="quarter" idx="3"/>
          </p:nvPr>
        </p:nvSpPr>
        <p:spPr>
          <a:xfrm>
            <a:off x="695008" y="4387136"/>
            <a:ext cx="5560060" cy="4156234"/>
          </a:xfrm>
          <a:prstGeom prst="rect">
            <a:avLst/>
          </a:prstGeom>
        </p:spPr>
        <p:txBody>
          <a:bodyPr vert="horz" lIns="92492" tIns="46246" rIns="92492" bIns="4624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668"/>
            <a:ext cx="3011699" cy="461804"/>
          </a:xfrm>
          <a:prstGeom prst="rect">
            <a:avLst/>
          </a:prstGeom>
        </p:spPr>
        <p:txBody>
          <a:bodyPr vert="horz" lIns="92492" tIns="46246" rIns="92492" bIns="46246" rtlCol="0" anchor="b"/>
          <a:lstStyle>
            <a:lvl1pPr algn="l">
              <a:defRPr sz="1200"/>
            </a:lvl1pPr>
          </a:lstStyle>
          <a:p>
            <a:endParaRPr lang="en-US"/>
          </a:p>
        </p:txBody>
      </p:sp>
      <p:sp>
        <p:nvSpPr>
          <p:cNvPr id="7" name="Slide Number Placeholder 6"/>
          <p:cNvSpPr>
            <a:spLocks noGrp="1"/>
          </p:cNvSpPr>
          <p:nvPr>
            <p:ph type="sldNum" sz="quarter" idx="5"/>
          </p:nvPr>
        </p:nvSpPr>
        <p:spPr>
          <a:xfrm>
            <a:off x="3936768" y="8772668"/>
            <a:ext cx="3011699" cy="461804"/>
          </a:xfrm>
          <a:prstGeom prst="rect">
            <a:avLst/>
          </a:prstGeom>
        </p:spPr>
        <p:txBody>
          <a:bodyPr vert="horz" lIns="92492" tIns="46246" rIns="92492" bIns="46246" rtlCol="0" anchor="b"/>
          <a:lstStyle>
            <a:lvl1pPr algn="r">
              <a:defRPr sz="1200"/>
            </a:lvl1pPr>
          </a:lstStyle>
          <a:p>
            <a:fld id="{DD154D62-D7A5-D248-8B93-7A8623E1000B}" type="slidenum">
              <a:rPr lang="en-US" smtClean="0"/>
              <a:pPr/>
              <a:t>‹#›</a:t>
            </a:fld>
            <a:endParaRPr lang="en-US"/>
          </a:p>
        </p:txBody>
      </p:sp>
    </p:spTree>
    <p:extLst>
      <p:ext uri="{BB962C8B-B14F-4D97-AF65-F5344CB8AC3E}">
        <p14:creationId xmlns:p14="http://schemas.microsoft.com/office/powerpoint/2010/main" val="142331739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2</a:t>
            </a:fld>
            <a:endParaRPr lang="en-US"/>
          </a:p>
        </p:txBody>
      </p:sp>
    </p:spTree>
    <p:extLst>
      <p:ext uri="{BB962C8B-B14F-4D97-AF65-F5344CB8AC3E}">
        <p14:creationId xmlns:p14="http://schemas.microsoft.com/office/powerpoint/2010/main" val="42799548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154D62-D7A5-D248-8B93-7A8623E1000B}" type="slidenum">
              <a:rPr lang="en-US" smtClean="0"/>
              <a:pPr/>
              <a:t>11</a:t>
            </a:fld>
            <a:endParaRPr lang="en-US"/>
          </a:p>
        </p:txBody>
      </p:sp>
    </p:spTree>
    <p:extLst>
      <p:ext uri="{BB962C8B-B14F-4D97-AF65-F5344CB8AC3E}">
        <p14:creationId xmlns:p14="http://schemas.microsoft.com/office/powerpoint/2010/main" val="17424426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12</a:t>
            </a:fld>
            <a:endParaRPr lang="en-US"/>
          </a:p>
        </p:txBody>
      </p:sp>
    </p:spTree>
    <p:extLst>
      <p:ext uri="{BB962C8B-B14F-4D97-AF65-F5344CB8AC3E}">
        <p14:creationId xmlns:p14="http://schemas.microsoft.com/office/powerpoint/2010/main" val="39931629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13</a:t>
            </a:fld>
            <a:endParaRPr lang="en-US"/>
          </a:p>
        </p:txBody>
      </p:sp>
    </p:spTree>
    <p:extLst>
      <p:ext uri="{BB962C8B-B14F-4D97-AF65-F5344CB8AC3E}">
        <p14:creationId xmlns:p14="http://schemas.microsoft.com/office/powerpoint/2010/main" val="38517371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14</a:t>
            </a:fld>
            <a:endParaRPr lang="en-US"/>
          </a:p>
        </p:txBody>
      </p:sp>
    </p:spTree>
    <p:extLst>
      <p:ext uri="{BB962C8B-B14F-4D97-AF65-F5344CB8AC3E}">
        <p14:creationId xmlns:p14="http://schemas.microsoft.com/office/powerpoint/2010/main" val="37519101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15</a:t>
            </a:fld>
            <a:endParaRPr lang="en-US"/>
          </a:p>
        </p:txBody>
      </p:sp>
    </p:spTree>
    <p:extLst>
      <p:ext uri="{BB962C8B-B14F-4D97-AF65-F5344CB8AC3E}">
        <p14:creationId xmlns:p14="http://schemas.microsoft.com/office/powerpoint/2010/main" val="29580568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16</a:t>
            </a:fld>
            <a:endParaRPr lang="en-US"/>
          </a:p>
        </p:txBody>
      </p:sp>
    </p:spTree>
    <p:extLst>
      <p:ext uri="{BB962C8B-B14F-4D97-AF65-F5344CB8AC3E}">
        <p14:creationId xmlns:p14="http://schemas.microsoft.com/office/powerpoint/2010/main" val="29601456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154D62-D7A5-D248-8B93-7A8623E1000B}" type="slidenum">
              <a:rPr lang="en-US" smtClean="0"/>
              <a:pPr/>
              <a:t>17</a:t>
            </a:fld>
            <a:endParaRPr lang="en-US"/>
          </a:p>
        </p:txBody>
      </p:sp>
    </p:spTree>
    <p:extLst>
      <p:ext uri="{BB962C8B-B14F-4D97-AF65-F5344CB8AC3E}">
        <p14:creationId xmlns:p14="http://schemas.microsoft.com/office/powerpoint/2010/main" val="611690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18</a:t>
            </a:fld>
            <a:endParaRPr lang="en-US"/>
          </a:p>
        </p:txBody>
      </p:sp>
    </p:spTree>
    <p:extLst>
      <p:ext uri="{BB962C8B-B14F-4D97-AF65-F5344CB8AC3E}">
        <p14:creationId xmlns:p14="http://schemas.microsoft.com/office/powerpoint/2010/main" val="37349853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19</a:t>
            </a:fld>
            <a:endParaRPr lang="en-US"/>
          </a:p>
        </p:txBody>
      </p:sp>
    </p:spTree>
    <p:extLst>
      <p:ext uri="{BB962C8B-B14F-4D97-AF65-F5344CB8AC3E}">
        <p14:creationId xmlns:p14="http://schemas.microsoft.com/office/powerpoint/2010/main" val="11317188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Important to check the mean and standard deviation on any variable used in both datasets to see if there are any notable differences. Ideally, the mean and distribution of the covariates should be comparable, at least at the aggregation level at which the survey is designed to be representative.</a:t>
            </a:r>
          </a:p>
        </p:txBody>
      </p:sp>
      <p:sp>
        <p:nvSpPr>
          <p:cNvPr id="4" name="Slide Number Placeholder 3"/>
          <p:cNvSpPr>
            <a:spLocks noGrp="1"/>
          </p:cNvSpPr>
          <p:nvPr>
            <p:ph type="sldNum" sz="quarter" idx="5"/>
          </p:nvPr>
        </p:nvSpPr>
        <p:spPr/>
        <p:txBody>
          <a:bodyPr/>
          <a:lstStyle/>
          <a:p>
            <a:fld id="{DD154D62-D7A5-D248-8B93-7A8623E1000B}" type="slidenum">
              <a:rPr lang="en-US" smtClean="0"/>
              <a:pPr/>
              <a:t>20</a:t>
            </a:fld>
            <a:endParaRPr lang="en-US"/>
          </a:p>
        </p:txBody>
      </p:sp>
    </p:spTree>
    <p:extLst>
      <p:ext uri="{BB962C8B-B14F-4D97-AF65-F5344CB8AC3E}">
        <p14:creationId xmlns:p14="http://schemas.microsoft.com/office/powerpoint/2010/main" val="3889038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3</a:t>
            </a:fld>
            <a:endParaRPr lang="en-US"/>
          </a:p>
        </p:txBody>
      </p:sp>
    </p:spTree>
    <p:extLst>
      <p:ext uri="{BB962C8B-B14F-4D97-AF65-F5344CB8AC3E}">
        <p14:creationId xmlns:p14="http://schemas.microsoft.com/office/powerpoint/2010/main" val="21871109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Important to check the mean and standard deviation on any variable used in both datasets to see if there are any notable differences. Ideally, the mean and distribution of the covariates should be comparable, at least at the aggregation level at which the survey is designed to be representative.</a:t>
            </a:r>
          </a:p>
        </p:txBody>
      </p:sp>
      <p:sp>
        <p:nvSpPr>
          <p:cNvPr id="4" name="Slide Number Placeholder 3"/>
          <p:cNvSpPr>
            <a:spLocks noGrp="1"/>
          </p:cNvSpPr>
          <p:nvPr>
            <p:ph type="sldNum" sz="quarter" idx="5"/>
          </p:nvPr>
        </p:nvSpPr>
        <p:spPr/>
        <p:txBody>
          <a:bodyPr/>
          <a:lstStyle/>
          <a:p>
            <a:fld id="{DD154D62-D7A5-D248-8B93-7A8623E1000B}" type="slidenum">
              <a:rPr lang="en-US" smtClean="0"/>
              <a:pPr/>
              <a:t>21</a:t>
            </a:fld>
            <a:endParaRPr lang="en-US"/>
          </a:p>
        </p:txBody>
      </p:sp>
    </p:spTree>
    <p:extLst>
      <p:ext uri="{BB962C8B-B14F-4D97-AF65-F5344CB8AC3E}">
        <p14:creationId xmlns:p14="http://schemas.microsoft.com/office/powerpoint/2010/main" val="5755288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23</a:t>
            </a:fld>
            <a:endParaRPr lang="en-US"/>
          </a:p>
        </p:txBody>
      </p:sp>
    </p:spTree>
    <p:extLst>
      <p:ext uri="{BB962C8B-B14F-4D97-AF65-F5344CB8AC3E}">
        <p14:creationId xmlns:p14="http://schemas.microsoft.com/office/powerpoint/2010/main" val="23543101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24</a:t>
            </a:fld>
            <a:endParaRPr lang="en-US"/>
          </a:p>
        </p:txBody>
      </p:sp>
    </p:spTree>
    <p:extLst>
      <p:ext uri="{BB962C8B-B14F-4D97-AF65-F5344CB8AC3E}">
        <p14:creationId xmlns:p14="http://schemas.microsoft.com/office/powerpoint/2010/main" val="14857630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154D62-D7A5-D248-8B93-7A8623E1000B}" type="slidenum">
              <a:rPr lang="en-US" smtClean="0"/>
              <a:pPr/>
              <a:t>25</a:t>
            </a:fld>
            <a:endParaRPr lang="en-US"/>
          </a:p>
        </p:txBody>
      </p:sp>
    </p:spTree>
    <p:extLst>
      <p:ext uri="{BB962C8B-B14F-4D97-AF65-F5344CB8AC3E}">
        <p14:creationId xmlns:p14="http://schemas.microsoft.com/office/powerpoint/2010/main" val="14487389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5225" y="692150"/>
            <a:ext cx="4619625" cy="3463925"/>
          </a:xfrm>
        </p:spPr>
      </p:sp>
      <p:sp>
        <p:nvSpPr>
          <p:cNvPr id="3" name="Notes Placeholder 2"/>
          <p:cNvSpPr>
            <a:spLocks noGrp="1"/>
          </p:cNvSpPr>
          <p:nvPr>
            <p:ph type="body" idx="1"/>
          </p:nvPr>
        </p:nvSpPr>
        <p:spPr/>
        <p:txBody>
          <a:bodyPr/>
          <a:lstStyle/>
          <a:p>
            <a:r>
              <a:rPr lang="en-US">
                <a:solidFill>
                  <a:srgbClr val="FFFF00"/>
                </a:solidFill>
              </a:rPr>
              <a:t>Please include this slide in your presentation</a:t>
            </a:r>
            <a:r>
              <a:rPr lang="en-US" baseline="0">
                <a:solidFill>
                  <a:srgbClr val="FFFF00"/>
                </a:solidFill>
              </a:rPr>
              <a:t> in the appropriate location.</a:t>
            </a:r>
            <a:r>
              <a:rPr lang="en-US">
                <a:solidFill>
                  <a:srgbClr val="FFFF00"/>
                </a:solidFill>
              </a:rPr>
              <a:t> </a:t>
            </a:r>
            <a:r>
              <a:rPr lang="en-US"/>
              <a:t>Notes: </a:t>
            </a:r>
            <a:r>
              <a:rPr lang="en-US" sz="1200" b="0" i="0" u="none" strike="noStrike" kern="1200" baseline="0">
                <a:solidFill>
                  <a:schemeClr val="tx1"/>
                </a:solidFill>
                <a:latin typeface="+mn-lt"/>
                <a:ea typeface="+mn-ea"/>
                <a:cs typeface="+mn-cs"/>
              </a:rPr>
              <a:t>Feed the Future connects U.S. Government efforts targeted at global hunger and food security. Led by USAID, Feed the Future draws on the resources and expertise of the U.S. Departments of Agriculture, Commerce, State and Treasury; the Millennium Challenge Corporation; the United States African Development Foundation; the Peace Corps; the Overseas Private Investment Corporation; the Office of the United States Trade Representative; and the U.S. Geological Survey. </a:t>
            </a:r>
            <a:endParaRPr lang="en-US"/>
          </a:p>
        </p:txBody>
      </p:sp>
      <p:sp>
        <p:nvSpPr>
          <p:cNvPr id="4" name="Slide Number Placeholder 3"/>
          <p:cNvSpPr>
            <a:spLocks noGrp="1"/>
          </p:cNvSpPr>
          <p:nvPr>
            <p:ph type="sldNum" sz="quarter" idx="10"/>
          </p:nvPr>
        </p:nvSpPr>
        <p:spPr/>
        <p:txBody>
          <a:bodyPr/>
          <a:lstStyle/>
          <a:p>
            <a:fld id="{DD154D62-D7A5-D248-8B93-7A8623E1000B}" type="slidenum">
              <a:rPr lang="en-US" smtClean="0"/>
              <a:pPr/>
              <a:t>30</a:t>
            </a:fld>
            <a:endParaRPr lang="en-US"/>
          </a:p>
        </p:txBody>
      </p:sp>
    </p:spTree>
    <p:extLst>
      <p:ext uri="{BB962C8B-B14F-4D97-AF65-F5344CB8AC3E}">
        <p14:creationId xmlns:p14="http://schemas.microsoft.com/office/powerpoint/2010/main" val="29061336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4</a:t>
            </a:fld>
            <a:endParaRPr lang="en-US"/>
          </a:p>
        </p:txBody>
      </p:sp>
    </p:spTree>
    <p:extLst>
      <p:ext uri="{BB962C8B-B14F-4D97-AF65-F5344CB8AC3E}">
        <p14:creationId xmlns:p14="http://schemas.microsoft.com/office/powerpoint/2010/main" val="1919426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5</a:t>
            </a:fld>
            <a:endParaRPr lang="en-US"/>
          </a:p>
        </p:txBody>
      </p:sp>
    </p:spTree>
    <p:extLst>
      <p:ext uri="{BB962C8B-B14F-4D97-AF65-F5344CB8AC3E}">
        <p14:creationId xmlns:p14="http://schemas.microsoft.com/office/powerpoint/2010/main" val="19777459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6</a:t>
            </a:fld>
            <a:endParaRPr lang="en-US"/>
          </a:p>
        </p:txBody>
      </p:sp>
    </p:spTree>
    <p:extLst>
      <p:ext uri="{BB962C8B-B14F-4D97-AF65-F5344CB8AC3E}">
        <p14:creationId xmlns:p14="http://schemas.microsoft.com/office/powerpoint/2010/main" val="522706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7</a:t>
            </a:fld>
            <a:endParaRPr lang="en-US"/>
          </a:p>
        </p:txBody>
      </p:sp>
    </p:spTree>
    <p:extLst>
      <p:ext uri="{BB962C8B-B14F-4D97-AF65-F5344CB8AC3E}">
        <p14:creationId xmlns:p14="http://schemas.microsoft.com/office/powerpoint/2010/main" val="13368608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8</a:t>
            </a:fld>
            <a:endParaRPr lang="en-US"/>
          </a:p>
        </p:txBody>
      </p:sp>
    </p:spTree>
    <p:extLst>
      <p:ext uri="{BB962C8B-B14F-4D97-AF65-F5344CB8AC3E}">
        <p14:creationId xmlns:p14="http://schemas.microsoft.com/office/powerpoint/2010/main" val="1281304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DD154D62-D7A5-D248-8B93-7A8623E1000B}" type="slidenum">
              <a:rPr lang="en-US" smtClean="0"/>
              <a:pPr/>
              <a:t>9</a:t>
            </a:fld>
            <a:endParaRPr lang="en-US"/>
          </a:p>
        </p:txBody>
      </p:sp>
    </p:spTree>
    <p:extLst>
      <p:ext uri="{BB962C8B-B14F-4D97-AF65-F5344CB8AC3E}">
        <p14:creationId xmlns:p14="http://schemas.microsoft.com/office/powerpoint/2010/main" val="31893558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They make no model assumptions (non-parametric).</a:t>
            </a:r>
          </a:p>
          <a:p>
            <a:r>
              <a:rPr lang="en-US" dirty="0"/>
              <a:t>• HT is exactly unbiased under the sampling design for large areas. </a:t>
            </a:r>
            <a:r>
              <a:rPr lang="en-US" dirty="0" err="1"/>
              <a:t>Hájek</a:t>
            </a:r>
            <a:r>
              <a:rPr lang="en-US" dirty="0"/>
              <a:t> and GREG estimators</a:t>
            </a:r>
          </a:p>
          <a:p>
            <a:r>
              <a:rPr lang="en-US" dirty="0"/>
              <a:t>are approximately unbiased under the sampling design for large areas.</a:t>
            </a:r>
          </a:p>
          <a:p>
            <a:r>
              <a:rPr lang="en-US" dirty="0"/>
              <a:t>• It is an unbiased estimator under the sampling design if the expected value (mean) of the</a:t>
            </a:r>
          </a:p>
          <a:p>
            <a:r>
              <a:rPr lang="en-US" dirty="0"/>
              <a:t>estimator across all the possible samples </a:t>
            </a:r>
            <a:r>
              <a:rPr lang="en-US" dirty="0" err="1"/>
              <a:t>sd</a:t>
            </a:r>
            <a:r>
              <a:rPr lang="en-US" dirty="0"/>
              <a:t> drawn from area d with the given design is equal to</a:t>
            </a:r>
          </a:p>
          <a:p>
            <a:r>
              <a:rPr lang="en-US" dirty="0"/>
              <a:t>the population parameter. In other words, if its design bias is equal to zero for all the values of</a:t>
            </a:r>
          </a:p>
          <a:p>
            <a:r>
              <a:rPr lang="en-US" dirty="0"/>
              <a:t>the parameter. The estimator ˆ</a:t>
            </a:r>
            <a:r>
              <a:rPr lang="en-US" dirty="0" err="1"/>
              <a:t>θd</a:t>
            </a:r>
            <a:r>
              <a:rPr lang="en-US" dirty="0"/>
              <a:t> of parameter θ is unbiased if and only if Eπ(</a:t>
            </a:r>
          </a:p>
          <a:p>
            <a:r>
              <a:rPr lang="en-US" dirty="0"/>
              <a:t>ˆ</a:t>
            </a:r>
            <a:r>
              <a:rPr lang="en-US" dirty="0" err="1"/>
              <a:t>θd</a:t>
            </a:r>
            <a:r>
              <a:rPr lang="en-US" dirty="0"/>
              <a:t>) − </a:t>
            </a:r>
            <a:r>
              <a:rPr lang="en-US" dirty="0" err="1"/>
              <a:t>θd</a:t>
            </a:r>
            <a:r>
              <a:rPr lang="en-US" dirty="0"/>
              <a:t> = 0.</a:t>
            </a:r>
          </a:p>
          <a:p>
            <a:r>
              <a:rPr lang="en-US" dirty="0"/>
              <a:t>• Consistency: as the sample size increases, the probability that the estimator ˆθ differs from the true value θ by more than ε approximates 0, for every ε &gt; 0.</a:t>
            </a:r>
          </a:p>
          <a:p>
            <a:r>
              <a:rPr lang="en-US" dirty="0"/>
              <a:t>• Additivity (Benchmarking property):  Sum(D d=1) </a:t>
            </a:r>
            <a:r>
              <a:rPr lang="en-US" dirty="0" err="1"/>
              <a:t>Yˆd</a:t>
            </a:r>
            <a:r>
              <a:rPr lang="en-US" dirty="0"/>
              <a:t> = Yˆ , that is, the direct estimate of the total for a larger area covering several areas coincides with the aggregation of the estimates of the totals for the areas within the larger area.</a:t>
            </a:r>
          </a:p>
          <a:p>
            <a:endParaRPr lang="en-US" dirty="0"/>
          </a:p>
          <a:p>
            <a:endParaRPr lang="en-US" dirty="0"/>
          </a:p>
          <a:p>
            <a:r>
              <a:rPr lang="en-US" dirty="0"/>
              <a:t>• Inefficient for small areas. For an area d with small </a:t>
            </a:r>
            <a:r>
              <a:rPr lang="en-US" dirty="0" err="1"/>
              <a:t>nd</a:t>
            </a:r>
            <a:r>
              <a:rPr lang="en-US" dirty="0"/>
              <a:t>, traditional area-specific direct estimators do not provide adequate precision.</a:t>
            </a:r>
          </a:p>
        </p:txBody>
      </p:sp>
      <p:sp>
        <p:nvSpPr>
          <p:cNvPr id="4" name="Slide Number Placeholder 3"/>
          <p:cNvSpPr>
            <a:spLocks noGrp="1"/>
          </p:cNvSpPr>
          <p:nvPr>
            <p:ph type="sldNum" sz="quarter" idx="5"/>
          </p:nvPr>
        </p:nvSpPr>
        <p:spPr/>
        <p:txBody>
          <a:bodyPr/>
          <a:lstStyle/>
          <a:p>
            <a:fld id="{DD154D62-D7A5-D248-8B93-7A8623E1000B}" type="slidenum">
              <a:rPr lang="en-US" smtClean="0"/>
              <a:pPr/>
              <a:t>10</a:t>
            </a:fld>
            <a:endParaRPr lang="en-US"/>
          </a:p>
        </p:txBody>
      </p:sp>
    </p:spTree>
    <p:extLst>
      <p:ext uri="{BB962C8B-B14F-4D97-AF65-F5344CB8AC3E}">
        <p14:creationId xmlns:p14="http://schemas.microsoft.com/office/powerpoint/2010/main" val="3638909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251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5871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TextBox 9"/>
          <p:cNvSpPr txBox="1"/>
          <p:nvPr userDrawn="1"/>
        </p:nvSpPr>
        <p:spPr>
          <a:xfrm>
            <a:off x="358759" y="6611159"/>
            <a:ext cx="7226024" cy="230832"/>
          </a:xfrm>
          <a:prstGeom prst="rect">
            <a:avLst/>
          </a:prstGeom>
          <a:noFill/>
          <a:ln w="12700" cap="sq" cmpd="sng">
            <a:noFill/>
            <a:prstDash val="solid"/>
          </a:ln>
        </p:spPr>
        <p:txBody>
          <a:bodyPr wrap="square" rtlCol="0" anchor="t" anchorCtr="0">
            <a:spAutoFit/>
          </a:bodyPr>
          <a:lstStyle/>
          <a:p>
            <a:r>
              <a:rPr lang="en-US" sz="900" b="0" i="1">
                <a:solidFill>
                  <a:schemeClr val="bg1"/>
                </a:solidFill>
                <a:latin typeface="Arial"/>
                <a:cs typeface="Arial"/>
              </a:rPr>
              <a:t>Photo</a:t>
            </a:r>
            <a:r>
              <a:rPr lang="en-US" sz="900" b="0" i="1" baseline="0">
                <a:solidFill>
                  <a:schemeClr val="bg1"/>
                </a:solidFill>
                <a:latin typeface="Arial"/>
                <a:cs typeface="Arial"/>
              </a:rPr>
              <a:t> Credit Goes Here</a:t>
            </a:r>
            <a:endParaRPr lang="en-US" sz="900" b="0" i="1">
              <a:solidFill>
                <a:schemeClr val="bg1"/>
              </a:solidFill>
              <a:latin typeface="Arial"/>
              <a:cs typeface="Arial"/>
            </a:endParaRPr>
          </a:p>
        </p:txBody>
      </p:sp>
      <p:sp>
        <p:nvSpPr>
          <p:cNvPr id="15" name="Text Placeholder 14"/>
          <p:cNvSpPr>
            <a:spLocks noGrp="1"/>
          </p:cNvSpPr>
          <p:nvPr>
            <p:ph type="body" sz="quarter" idx="12" hasCustomPrompt="1"/>
          </p:nvPr>
        </p:nvSpPr>
        <p:spPr>
          <a:xfrm>
            <a:off x="462858" y="5723098"/>
            <a:ext cx="5022850" cy="260350"/>
          </a:xfrm>
          <a:prstGeom prst="rect">
            <a:avLst/>
          </a:prstGeom>
        </p:spPr>
        <p:txBody>
          <a:bodyPr/>
          <a:lstStyle>
            <a:lvl1pPr marL="0" indent="0">
              <a:buNone/>
              <a:defRPr sz="1000" i="1" baseline="0">
                <a:solidFill>
                  <a:schemeClr val="bg1"/>
                </a:solidFill>
                <a:latin typeface="Gill Sans MT" panose="020B0502020104020203" pitchFamily="34" charset="0"/>
                <a:cs typeface="Arial" panose="020B0604020202020204" pitchFamily="34" charset="0"/>
              </a:defRPr>
            </a:lvl1pPr>
          </a:lstStyle>
          <a:p>
            <a:pPr lvl="0"/>
            <a:r>
              <a:rPr lang="en-US"/>
              <a:t>Photo credit: Name/Organization</a:t>
            </a:r>
          </a:p>
        </p:txBody>
      </p:sp>
      <p:sp>
        <p:nvSpPr>
          <p:cNvPr id="17" name="Text Placeholder 16"/>
          <p:cNvSpPr>
            <a:spLocks noGrp="1"/>
          </p:cNvSpPr>
          <p:nvPr>
            <p:ph type="body" sz="quarter" idx="13" hasCustomPrompt="1"/>
          </p:nvPr>
        </p:nvSpPr>
        <p:spPr>
          <a:xfrm>
            <a:off x="452440" y="5175085"/>
            <a:ext cx="8186737" cy="268287"/>
          </a:xfrm>
          <a:prstGeom prst="rect">
            <a:avLst/>
          </a:prstGeom>
        </p:spPr>
        <p:txBody>
          <a:bodyPr/>
          <a:lstStyle>
            <a:lvl1pPr marL="0" indent="0">
              <a:buNone/>
              <a:defRPr sz="1500" b="1" baseline="0">
                <a:solidFill>
                  <a:schemeClr val="bg1"/>
                </a:solidFill>
                <a:latin typeface="Gill Sans MT" panose="020B0502020104020203" pitchFamily="34" charset="0"/>
                <a:cs typeface="Arial" panose="020B0604020202020204" pitchFamily="34" charset="0"/>
              </a:defRPr>
            </a:lvl1pPr>
          </a:lstStyle>
          <a:p>
            <a:pPr lvl="0"/>
            <a:r>
              <a:rPr lang="en-US"/>
              <a:t>Subhead goes here</a:t>
            </a:r>
          </a:p>
        </p:txBody>
      </p:sp>
      <p:sp>
        <p:nvSpPr>
          <p:cNvPr id="19" name="Text Placeholder 18"/>
          <p:cNvSpPr>
            <a:spLocks noGrp="1"/>
          </p:cNvSpPr>
          <p:nvPr>
            <p:ph type="body" sz="quarter" idx="14" hasCustomPrompt="1"/>
          </p:nvPr>
        </p:nvSpPr>
        <p:spPr>
          <a:xfrm>
            <a:off x="1000920" y="2233612"/>
            <a:ext cx="7089775" cy="1195388"/>
          </a:xfrm>
          <a:prstGeom prst="rect">
            <a:avLst/>
          </a:prstGeom>
        </p:spPr>
        <p:txBody>
          <a:bodyPr/>
          <a:lstStyle>
            <a:lvl1pPr marL="0" indent="0" algn="ctr">
              <a:buNone/>
              <a:defRPr sz="3400" baseline="0">
                <a:solidFill>
                  <a:schemeClr val="bg1">
                    <a:lumMod val="85000"/>
                  </a:schemeClr>
                </a:solidFill>
                <a:latin typeface="Gill Sans MT" panose="020B0502020104020203" pitchFamily="34" charset="0"/>
                <a:cs typeface="Arial" panose="020B0604020202020204" pitchFamily="34" charset="0"/>
              </a:defRPr>
            </a:lvl1pPr>
          </a:lstStyle>
          <a:p>
            <a:pPr lvl="0"/>
            <a:r>
              <a:rPr lang="en-US"/>
              <a:t>TITLE OF PRESENTATION GOES HERE AND HERE</a:t>
            </a:r>
          </a:p>
        </p:txBody>
      </p:sp>
    </p:spTree>
    <p:extLst>
      <p:ext uri="{BB962C8B-B14F-4D97-AF65-F5344CB8AC3E}">
        <p14:creationId xmlns:p14="http://schemas.microsoft.com/office/powerpoint/2010/main" val="2099622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branded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80560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er and Left Justified Text">
    <p:spTree>
      <p:nvGrpSpPr>
        <p:cNvPr id="1" name=""/>
        <p:cNvGrpSpPr/>
        <p:nvPr/>
      </p:nvGrpSpPr>
      <p:grpSpPr>
        <a:xfrm>
          <a:off x="0" y="0"/>
          <a:ext cx="0" cy="0"/>
          <a:chOff x="0" y="0"/>
          <a:chExt cx="0" cy="0"/>
        </a:xfrm>
      </p:grpSpPr>
      <p:sp>
        <p:nvSpPr>
          <p:cNvPr id="4" name="Title 1"/>
          <p:cNvSpPr>
            <a:spLocks noGrp="1"/>
          </p:cNvSpPr>
          <p:nvPr>
            <p:ph type="title" hasCustomPrompt="1"/>
          </p:nvPr>
        </p:nvSpPr>
        <p:spPr bwMode="auto">
          <a:xfrm>
            <a:off x="448041" y="1156445"/>
            <a:ext cx="8229600" cy="597049"/>
          </a:xfrm>
          <a:prstGeom prst="rect">
            <a:avLst/>
          </a:prstGeom>
          <a:noFill/>
          <a:ln w="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0" numCol="1" anchor="t" anchorCtr="0" compatLnSpc="1">
            <a:prstTxWarp prst="textNoShape">
              <a:avLst/>
            </a:prstTxWarp>
          </a:bodyPr>
          <a:lstStyle>
            <a:lvl1pPr>
              <a:defRPr sz="3200" cap="all" baseline="0">
                <a:solidFill>
                  <a:schemeClr val="accent3"/>
                </a:solidFill>
                <a:latin typeface="Gill Sans MT" panose="020B0502020104020203" pitchFamily="34" charset="0"/>
                <a:cs typeface="Arial" panose="020B0604020202020204" pitchFamily="34" charset="0"/>
              </a:defRPr>
            </a:lvl1pPr>
          </a:lstStyle>
          <a:p>
            <a:r>
              <a:rPr lang="en-US" altLang="en-US"/>
              <a:t>HEADER HERE</a:t>
            </a:r>
          </a:p>
        </p:txBody>
      </p:sp>
      <p:sp>
        <p:nvSpPr>
          <p:cNvPr id="8" name="Text Placeholder 7"/>
          <p:cNvSpPr>
            <a:spLocks noGrp="1"/>
          </p:cNvSpPr>
          <p:nvPr>
            <p:ph type="body" sz="quarter" idx="10"/>
          </p:nvPr>
        </p:nvSpPr>
        <p:spPr>
          <a:xfrm>
            <a:off x="484191" y="2087562"/>
            <a:ext cx="8229599" cy="3796001"/>
          </a:xfrm>
          <a:prstGeom prst="rect">
            <a:avLst/>
          </a:prstGeom>
        </p:spPr>
        <p:txBody>
          <a:bodyPr/>
          <a:lstStyle>
            <a:lvl1pPr marL="0" indent="0">
              <a:spcBef>
                <a:spcPts val="600"/>
              </a:spcBef>
              <a:spcAft>
                <a:spcPts val="600"/>
              </a:spcAft>
              <a:buNone/>
              <a:defRPr sz="1800">
                <a:latin typeface="Gill Sans MT" panose="020B0502020104020203" pitchFamily="34" charset="0"/>
                <a:cs typeface="Arial" panose="020B0604020202020204" pitchFamily="34" charset="0"/>
              </a:defRPr>
            </a:lvl1pPr>
            <a:lvl2pPr marL="457189" indent="0">
              <a:buNone/>
              <a:defRPr>
                <a:latin typeface="Arial" panose="020B0604020202020204" pitchFamily="34" charset="0"/>
                <a:cs typeface="Arial" panose="020B0604020202020204" pitchFamily="34" charset="0"/>
              </a:defRPr>
            </a:lvl2pPr>
            <a:lvl3pPr marL="914377" indent="0">
              <a:buNone/>
              <a:defRPr>
                <a:latin typeface="Arial" panose="020B0604020202020204" pitchFamily="34" charset="0"/>
                <a:cs typeface="Arial" panose="020B0604020202020204" pitchFamily="34" charset="0"/>
              </a:defRPr>
            </a:lvl3pPr>
            <a:lvl4pPr marL="1371566" indent="0">
              <a:buNone/>
              <a:defRPr>
                <a:latin typeface="Arial" panose="020B0604020202020204" pitchFamily="34" charset="0"/>
                <a:cs typeface="Arial" panose="020B0604020202020204" pitchFamily="34" charset="0"/>
              </a:defRPr>
            </a:lvl4pPr>
            <a:lvl5pPr marL="1828754" indent="0">
              <a:buNone/>
              <a:defRPr>
                <a:latin typeface="Arial" panose="020B0604020202020204" pitchFamily="34" charset="0"/>
                <a:cs typeface="Arial" panose="020B0604020202020204" pitchFamily="34" charset="0"/>
              </a:defRPr>
            </a:lvl5pPr>
          </a:lstStyle>
          <a:p>
            <a:pPr lvl="0"/>
            <a:r>
              <a:rPr lang="en-US"/>
              <a:t>Click to edit Master text styles</a:t>
            </a:r>
          </a:p>
          <a:p>
            <a:pPr lvl="0"/>
            <a:endParaRPr lang="en-US"/>
          </a:p>
        </p:txBody>
      </p:sp>
    </p:spTree>
    <p:extLst>
      <p:ext uri="{BB962C8B-B14F-4D97-AF65-F5344CB8AC3E}">
        <p14:creationId xmlns:p14="http://schemas.microsoft.com/office/powerpoint/2010/main" val="10893918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er and bulleted list">
    <p:spTree>
      <p:nvGrpSpPr>
        <p:cNvPr id="1" name=""/>
        <p:cNvGrpSpPr/>
        <p:nvPr/>
      </p:nvGrpSpPr>
      <p:grpSpPr>
        <a:xfrm>
          <a:off x="0" y="0"/>
          <a:ext cx="0" cy="0"/>
          <a:chOff x="0" y="0"/>
          <a:chExt cx="0" cy="0"/>
        </a:xfrm>
      </p:grpSpPr>
      <p:sp>
        <p:nvSpPr>
          <p:cNvPr id="3" name="Title 1"/>
          <p:cNvSpPr>
            <a:spLocks noGrp="1"/>
          </p:cNvSpPr>
          <p:nvPr>
            <p:ph type="title" hasCustomPrompt="1"/>
          </p:nvPr>
        </p:nvSpPr>
        <p:spPr bwMode="auto">
          <a:xfrm>
            <a:off x="448041" y="1156445"/>
            <a:ext cx="8229600" cy="5970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0" numCol="1" anchor="t" anchorCtr="0" compatLnSpc="1">
            <a:prstTxWarp prst="textNoShape">
              <a:avLst/>
            </a:prstTxWarp>
          </a:bodyPr>
          <a:lstStyle>
            <a:lvl1pPr>
              <a:defRPr sz="3200" cap="all" baseline="0">
                <a:solidFill>
                  <a:schemeClr val="accent3"/>
                </a:solidFill>
                <a:latin typeface="Gill Sans MT" panose="020B0502020104020203" pitchFamily="34" charset="0"/>
                <a:cs typeface="Arial" panose="020B0604020202020204" pitchFamily="34" charset="0"/>
              </a:defRPr>
            </a:lvl1pPr>
          </a:lstStyle>
          <a:p>
            <a:r>
              <a:rPr lang="en-US" altLang="en-US"/>
              <a:t>HEADER HERE</a:t>
            </a:r>
          </a:p>
        </p:txBody>
      </p:sp>
      <p:sp>
        <p:nvSpPr>
          <p:cNvPr id="4" name="Text Placeholder 7"/>
          <p:cNvSpPr>
            <a:spLocks noGrp="1"/>
          </p:cNvSpPr>
          <p:nvPr>
            <p:ph type="body" sz="quarter" idx="10"/>
          </p:nvPr>
        </p:nvSpPr>
        <p:spPr>
          <a:xfrm>
            <a:off x="448041" y="2087563"/>
            <a:ext cx="8265749" cy="3291840"/>
          </a:xfrm>
          <a:prstGeom prst="rect">
            <a:avLst/>
          </a:prstGeom>
        </p:spPr>
        <p:txBody>
          <a:bodyPr/>
          <a:lstStyle>
            <a:lvl1pPr marL="285750" marR="0" indent="-285750" algn="l" defTabSz="457189" rtl="0" eaLnBrk="1" fontAlgn="auto" latinLnBrk="0" hangingPunct="1">
              <a:lnSpc>
                <a:spcPct val="100000"/>
              </a:lnSpc>
              <a:spcBef>
                <a:spcPts val="600"/>
              </a:spcBef>
              <a:spcAft>
                <a:spcPts val="600"/>
              </a:spcAft>
              <a:buClrTx/>
              <a:buSzTx/>
              <a:buFont typeface="Arial" panose="020B0604020202020204" pitchFamily="34" charset="0"/>
              <a:buChar char="•"/>
              <a:tabLst/>
              <a:defRPr lang="en-US" sz="1800" kern="1200" dirty="0" smtClean="0">
                <a:solidFill>
                  <a:schemeClr val="tx1"/>
                </a:solidFill>
                <a:latin typeface="Gill Sans MT" panose="020B0502020104020203" pitchFamily="34" charset="0"/>
                <a:ea typeface="+mn-ea"/>
                <a:cs typeface="Arial"/>
              </a:defRPr>
            </a:lvl1pPr>
            <a:lvl2pPr marL="742939" indent="-285750">
              <a:buFont typeface="Wingdings" panose="05000000000000000000" pitchFamily="2" charset="2"/>
              <a:buChar char="§"/>
              <a:defRPr sz="1800">
                <a:latin typeface="Gill Sans MT" panose="020B0502020104020203" pitchFamily="34" charset="0"/>
                <a:cs typeface="Arial" panose="020B0604020202020204" pitchFamily="34" charset="0"/>
              </a:defRPr>
            </a:lvl2pPr>
            <a:lvl3pPr marL="914377" indent="0">
              <a:buNone/>
              <a:defRPr>
                <a:latin typeface="Arial" panose="020B0604020202020204" pitchFamily="34" charset="0"/>
                <a:cs typeface="Arial" panose="020B0604020202020204" pitchFamily="34" charset="0"/>
              </a:defRPr>
            </a:lvl3pPr>
            <a:lvl4pPr marL="1371566" indent="0">
              <a:buNone/>
              <a:defRPr>
                <a:latin typeface="Arial" panose="020B0604020202020204" pitchFamily="34" charset="0"/>
                <a:cs typeface="Arial" panose="020B0604020202020204" pitchFamily="34" charset="0"/>
              </a:defRPr>
            </a:lvl4pPr>
            <a:lvl5pPr marL="1828754" indent="0">
              <a:buNone/>
              <a:defRPr>
                <a:latin typeface="Arial" panose="020B0604020202020204" pitchFamily="34" charset="0"/>
                <a:cs typeface="Arial" panose="020B0604020202020204" pitchFamily="34" charset="0"/>
              </a:defRPr>
            </a:lvl5pPr>
          </a:lstStyle>
          <a:p>
            <a:pPr lvl="0"/>
            <a:r>
              <a:rPr lang="en-US" dirty="0"/>
              <a:t>Click to edit Master text styles</a:t>
            </a:r>
          </a:p>
          <a:p>
            <a:pPr lvl="1"/>
            <a:endParaRPr lang="en-US" dirty="0"/>
          </a:p>
          <a:p>
            <a:pPr lvl="0"/>
            <a:endParaRPr lang="en-US" dirty="0"/>
          </a:p>
          <a:p>
            <a:pPr lvl="0"/>
            <a:endParaRPr lang="en-US" dirty="0"/>
          </a:p>
          <a:p>
            <a:pPr lvl="0"/>
            <a:endParaRPr lang="en-US" dirty="0"/>
          </a:p>
        </p:txBody>
      </p:sp>
    </p:spTree>
    <p:extLst>
      <p:ext uri="{BB962C8B-B14F-4D97-AF65-F5344CB8AC3E}">
        <p14:creationId xmlns:p14="http://schemas.microsoft.com/office/powerpoint/2010/main" val="857997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er, subhead, and bulleted list">
    <p:spTree>
      <p:nvGrpSpPr>
        <p:cNvPr id="1" name=""/>
        <p:cNvGrpSpPr/>
        <p:nvPr/>
      </p:nvGrpSpPr>
      <p:grpSpPr>
        <a:xfrm>
          <a:off x="0" y="0"/>
          <a:ext cx="0" cy="0"/>
          <a:chOff x="0" y="0"/>
          <a:chExt cx="0" cy="0"/>
        </a:xfrm>
      </p:grpSpPr>
      <p:sp>
        <p:nvSpPr>
          <p:cNvPr id="3" name="Title 1"/>
          <p:cNvSpPr>
            <a:spLocks noGrp="1"/>
          </p:cNvSpPr>
          <p:nvPr>
            <p:ph type="title" hasCustomPrompt="1"/>
          </p:nvPr>
        </p:nvSpPr>
        <p:spPr bwMode="auto">
          <a:xfrm>
            <a:off x="448041" y="1156445"/>
            <a:ext cx="8229600" cy="5970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0" numCol="1" anchor="t" anchorCtr="0" compatLnSpc="1">
            <a:prstTxWarp prst="textNoShape">
              <a:avLst/>
            </a:prstTxWarp>
          </a:bodyPr>
          <a:lstStyle>
            <a:lvl1pPr>
              <a:defRPr sz="3200" cap="all" baseline="0">
                <a:solidFill>
                  <a:schemeClr val="accent3"/>
                </a:solidFill>
                <a:latin typeface="Gill Sans MT" panose="020B0502020104020203" pitchFamily="34" charset="0"/>
                <a:cs typeface="Arial" panose="020B0604020202020204" pitchFamily="34" charset="0"/>
              </a:defRPr>
            </a:lvl1pPr>
          </a:lstStyle>
          <a:p>
            <a:r>
              <a:rPr lang="en-US" altLang="en-US"/>
              <a:t>HEADER HERE</a:t>
            </a:r>
          </a:p>
        </p:txBody>
      </p:sp>
      <p:sp>
        <p:nvSpPr>
          <p:cNvPr id="8" name="Text Placeholder 7"/>
          <p:cNvSpPr>
            <a:spLocks noGrp="1"/>
          </p:cNvSpPr>
          <p:nvPr>
            <p:ph type="body" sz="quarter" idx="10" hasCustomPrompt="1"/>
          </p:nvPr>
        </p:nvSpPr>
        <p:spPr>
          <a:xfrm>
            <a:off x="448041" y="2388787"/>
            <a:ext cx="8265749" cy="3291840"/>
          </a:xfrm>
          <a:prstGeom prst="rect">
            <a:avLst/>
          </a:prstGeom>
        </p:spPr>
        <p:txBody>
          <a:bodyPr/>
          <a:lstStyle>
            <a:lvl1pPr marL="285744" marR="0" indent="-285744" algn="l" defTabSz="457189" rtl="0" eaLnBrk="1" fontAlgn="auto" latinLnBrk="0" hangingPunct="1">
              <a:lnSpc>
                <a:spcPct val="100000"/>
              </a:lnSpc>
              <a:spcBef>
                <a:spcPts val="600"/>
              </a:spcBef>
              <a:spcAft>
                <a:spcPts val="600"/>
              </a:spcAft>
              <a:buClrTx/>
              <a:buSzTx/>
              <a:buFont typeface="Arial" panose="020B0604020202020204" pitchFamily="34" charset="0"/>
              <a:buChar char="•"/>
              <a:tabLst/>
              <a:defRPr lang="en-US" sz="1800" kern="1200" dirty="0" smtClean="0">
                <a:solidFill>
                  <a:schemeClr val="tx1"/>
                </a:solidFill>
                <a:latin typeface="Gill Sans MT" panose="020B0502020104020203" pitchFamily="34" charset="0"/>
                <a:ea typeface="+mn-ea"/>
                <a:cs typeface="Arial"/>
              </a:defRPr>
            </a:lvl1pPr>
            <a:lvl2pPr marL="742939" indent="-285750">
              <a:buFont typeface="Wingdings" panose="05000000000000000000" pitchFamily="2" charset="2"/>
              <a:buChar char="§"/>
              <a:defRPr sz="1800">
                <a:latin typeface="Gill Sans MT" panose="020B0502020104020203" pitchFamily="34" charset="0"/>
                <a:cs typeface="Arial" panose="020B0604020202020204" pitchFamily="34" charset="0"/>
              </a:defRPr>
            </a:lvl2pPr>
            <a:lvl3pPr marL="914377" indent="0">
              <a:buNone/>
              <a:defRPr>
                <a:latin typeface="Arial" panose="020B0604020202020204" pitchFamily="34" charset="0"/>
                <a:cs typeface="Arial" panose="020B0604020202020204" pitchFamily="34" charset="0"/>
              </a:defRPr>
            </a:lvl3pPr>
            <a:lvl4pPr marL="1371566" indent="0">
              <a:buNone/>
              <a:defRPr>
                <a:latin typeface="Arial" panose="020B0604020202020204" pitchFamily="34" charset="0"/>
                <a:cs typeface="Arial" panose="020B0604020202020204" pitchFamily="34" charset="0"/>
              </a:defRPr>
            </a:lvl4pPr>
            <a:lvl5pPr marL="1828754" indent="0">
              <a:buNone/>
              <a:defRPr>
                <a:latin typeface="Arial" panose="020B0604020202020204" pitchFamily="34" charset="0"/>
                <a:cs typeface="Arial" panose="020B0604020202020204" pitchFamily="34" charset="0"/>
              </a:defRPr>
            </a:lvl5pPr>
          </a:lstStyle>
          <a:p>
            <a:pPr lvl="0"/>
            <a:r>
              <a:rPr lang="en-US" dirty="0"/>
              <a:t>Hello</a:t>
            </a:r>
          </a:p>
          <a:p>
            <a:pPr lvl="1"/>
            <a:r>
              <a:rPr lang="en-US" dirty="0"/>
              <a:t>Hello</a:t>
            </a:r>
          </a:p>
          <a:p>
            <a:pPr lvl="1"/>
            <a:endParaRPr lang="en-US" dirty="0"/>
          </a:p>
          <a:p>
            <a:pPr lvl="1"/>
            <a:endParaRPr lang="en-US" dirty="0"/>
          </a:p>
          <a:p>
            <a:pPr lvl="1"/>
            <a:endParaRPr lang="en-US" dirty="0"/>
          </a:p>
          <a:p>
            <a:pPr lvl="0"/>
            <a:endParaRPr lang="en-US" dirty="0"/>
          </a:p>
          <a:p>
            <a:pPr lvl="0"/>
            <a:endParaRPr lang="en-US" dirty="0"/>
          </a:p>
          <a:p>
            <a:pPr lvl="0"/>
            <a:endParaRPr lang="en-US" dirty="0"/>
          </a:p>
        </p:txBody>
      </p:sp>
      <p:sp>
        <p:nvSpPr>
          <p:cNvPr id="14" name="Text Placeholder 13"/>
          <p:cNvSpPr>
            <a:spLocks noGrp="1"/>
          </p:cNvSpPr>
          <p:nvPr>
            <p:ph type="body" sz="quarter" idx="11" hasCustomPrompt="1"/>
          </p:nvPr>
        </p:nvSpPr>
        <p:spPr>
          <a:xfrm>
            <a:off x="440276" y="1903417"/>
            <a:ext cx="8273513" cy="452437"/>
          </a:xfrm>
          <a:prstGeom prst="rect">
            <a:avLst/>
          </a:prstGeom>
        </p:spPr>
        <p:txBody>
          <a:bodyPr/>
          <a:lstStyle>
            <a:lvl1pPr marL="0" indent="0">
              <a:buNone/>
              <a:defRPr sz="2100" b="1" baseline="0">
                <a:solidFill>
                  <a:schemeClr val="accent3"/>
                </a:solidFill>
                <a:latin typeface="Gill Sans MT" panose="020B0502020104020203" pitchFamily="34" charset="0"/>
                <a:cs typeface="Arial" panose="020B0604020202020204" pitchFamily="34" charset="0"/>
              </a:defRPr>
            </a:lvl1pPr>
          </a:lstStyle>
          <a:p>
            <a:pPr lvl="0"/>
            <a:r>
              <a:rPr lang="en-US"/>
              <a:t>Subhead goes here</a:t>
            </a:r>
          </a:p>
        </p:txBody>
      </p:sp>
    </p:spTree>
    <p:extLst>
      <p:ext uri="{BB962C8B-B14F-4D97-AF65-F5344CB8AC3E}">
        <p14:creationId xmlns:p14="http://schemas.microsoft.com/office/powerpoint/2010/main" val="2749483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er, bulleted list, and photo">
    <p:spTree>
      <p:nvGrpSpPr>
        <p:cNvPr id="1" name=""/>
        <p:cNvGrpSpPr/>
        <p:nvPr/>
      </p:nvGrpSpPr>
      <p:grpSpPr>
        <a:xfrm>
          <a:off x="0" y="0"/>
          <a:ext cx="0" cy="0"/>
          <a:chOff x="0" y="0"/>
          <a:chExt cx="0" cy="0"/>
        </a:xfrm>
      </p:grpSpPr>
      <p:sp>
        <p:nvSpPr>
          <p:cNvPr id="4" name="Title 1"/>
          <p:cNvSpPr>
            <a:spLocks noGrp="1"/>
          </p:cNvSpPr>
          <p:nvPr>
            <p:ph type="title" hasCustomPrompt="1"/>
          </p:nvPr>
        </p:nvSpPr>
        <p:spPr bwMode="auto">
          <a:xfrm>
            <a:off x="448041" y="1156445"/>
            <a:ext cx="8229600" cy="5970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0" numCol="1" anchor="t" anchorCtr="0" compatLnSpc="1">
            <a:prstTxWarp prst="textNoShape">
              <a:avLst/>
            </a:prstTxWarp>
          </a:bodyPr>
          <a:lstStyle>
            <a:lvl1pPr>
              <a:defRPr sz="3200" cap="all" baseline="0">
                <a:solidFill>
                  <a:schemeClr val="accent3"/>
                </a:solidFill>
                <a:latin typeface="Gill Sans MT" panose="020B0502020104020203" pitchFamily="34" charset="0"/>
                <a:cs typeface="Arial" panose="020B0604020202020204" pitchFamily="34" charset="0"/>
              </a:defRPr>
            </a:lvl1pPr>
          </a:lstStyle>
          <a:p>
            <a:r>
              <a:rPr lang="en-US" altLang="en-US"/>
              <a:t>HEADER HERE</a:t>
            </a:r>
          </a:p>
        </p:txBody>
      </p:sp>
      <p:sp>
        <p:nvSpPr>
          <p:cNvPr id="8" name="Text Placeholder 7"/>
          <p:cNvSpPr>
            <a:spLocks noGrp="1"/>
          </p:cNvSpPr>
          <p:nvPr>
            <p:ph type="body" sz="quarter" idx="10"/>
          </p:nvPr>
        </p:nvSpPr>
        <p:spPr>
          <a:xfrm>
            <a:off x="448041" y="2205038"/>
            <a:ext cx="4522422" cy="3840162"/>
          </a:xfrm>
          <a:prstGeom prst="rect">
            <a:avLst/>
          </a:prstGeom>
        </p:spPr>
        <p:txBody>
          <a:bodyPr/>
          <a:lstStyle>
            <a:lvl1pPr>
              <a:spcBef>
                <a:spcPts val="600"/>
              </a:spcBef>
              <a:spcAft>
                <a:spcPts val="600"/>
              </a:spcAft>
              <a:defRPr sz="1800">
                <a:latin typeface="Gill Sans MT" panose="020B0502020104020203" pitchFamily="34" charset="0"/>
                <a:cs typeface="Arial" panose="020B0604020202020204" pitchFamily="34" charset="0"/>
              </a:defRPr>
            </a:lvl1pPr>
            <a:lvl2pPr marL="742938" indent="-285750">
              <a:buFont typeface="Wingdings" panose="05000000000000000000" pitchFamily="2" charset="2"/>
              <a:buChar char="§"/>
              <a:defRPr sz="1800">
                <a:latin typeface="Gill Sans MT" panose="020B0502020104020203" pitchFamily="34" charset="0"/>
              </a:defRPr>
            </a:lvl2pPr>
          </a:lstStyle>
          <a:p>
            <a:pPr lvl="0"/>
            <a:r>
              <a:rPr lang="en-US" dirty="0"/>
              <a:t>Click to edit Master</a:t>
            </a:r>
          </a:p>
          <a:p>
            <a:pPr lvl="1"/>
            <a:endParaRPr lang="en-US" dirty="0"/>
          </a:p>
          <a:p>
            <a:pPr lvl="1"/>
            <a:endParaRPr lang="en-US" dirty="0"/>
          </a:p>
        </p:txBody>
      </p:sp>
      <p:sp>
        <p:nvSpPr>
          <p:cNvPr id="10" name="Picture Placeholder 9"/>
          <p:cNvSpPr>
            <a:spLocks noGrp="1"/>
          </p:cNvSpPr>
          <p:nvPr>
            <p:ph type="pic" sz="quarter" idx="11"/>
          </p:nvPr>
        </p:nvSpPr>
        <p:spPr>
          <a:xfrm>
            <a:off x="5325018" y="2204869"/>
            <a:ext cx="3344862" cy="3862444"/>
          </a:xfrm>
          <a:prstGeom prst="rect">
            <a:avLst/>
          </a:prstGeom>
        </p:spPr>
        <p:txBody>
          <a:bodyPr/>
          <a:lstStyle>
            <a:lvl1pPr>
              <a:defRPr>
                <a:latin typeface="Gill Sans MT" panose="020B0502020104020203" pitchFamily="34" charset="0"/>
              </a:defRPr>
            </a:lvl1pPr>
          </a:lstStyle>
          <a:p>
            <a:endParaRPr lang="en-US"/>
          </a:p>
        </p:txBody>
      </p:sp>
    </p:spTree>
    <p:extLst>
      <p:ext uri="{BB962C8B-B14F-4D97-AF65-F5344CB8AC3E}">
        <p14:creationId xmlns:p14="http://schemas.microsoft.com/office/powerpoint/2010/main" val="3257799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er, subhead in parens, bulleted list">
    <p:spTree>
      <p:nvGrpSpPr>
        <p:cNvPr id="1" name=""/>
        <p:cNvGrpSpPr/>
        <p:nvPr/>
      </p:nvGrpSpPr>
      <p:grpSpPr>
        <a:xfrm>
          <a:off x="0" y="0"/>
          <a:ext cx="0" cy="0"/>
          <a:chOff x="0" y="0"/>
          <a:chExt cx="0" cy="0"/>
        </a:xfrm>
      </p:grpSpPr>
      <p:sp>
        <p:nvSpPr>
          <p:cNvPr id="11" name="Text Placeholder 7"/>
          <p:cNvSpPr>
            <a:spLocks noGrp="1"/>
          </p:cNvSpPr>
          <p:nvPr>
            <p:ph type="body" sz="quarter" idx="10"/>
          </p:nvPr>
        </p:nvSpPr>
        <p:spPr>
          <a:xfrm>
            <a:off x="448042" y="2388787"/>
            <a:ext cx="8229600" cy="3291840"/>
          </a:xfrm>
          <a:prstGeom prst="rect">
            <a:avLst/>
          </a:prstGeom>
        </p:spPr>
        <p:txBody>
          <a:bodyPr/>
          <a:lstStyle>
            <a:lvl1pPr marL="285744" indent="-285744">
              <a:spcBef>
                <a:spcPts val="600"/>
              </a:spcBef>
              <a:spcAft>
                <a:spcPts val="600"/>
              </a:spcAft>
              <a:buFont typeface="Arial" panose="020B0604020202020204" pitchFamily="34" charset="0"/>
              <a:buChar char="•"/>
              <a:defRPr sz="1800">
                <a:latin typeface="Gill Sans MT" panose="020B0502020104020203" pitchFamily="34" charset="0"/>
                <a:cs typeface="Arial" panose="020B0604020202020204" pitchFamily="34" charset="0"/>
              </a:defRPr>
            </a:lvl1pPr>
            <a:lvl2pPr marL="742939" indent="-285750">
              <a:buFont typeface="Arial" panose="020B0604020202020204" pitchFamily="34" charset="0"/>
              <a:buChar char="•"/>
              <a:defRPr sz="1800">
                <a:latin typeface="Gill Sans MT" panose="020B0502020104020203" pitchFamily="34" charset="0"/>
                <a:cs typeface="Arial" panose="020B0604020202020204" pitchFamily="34" charset="0"/>
              </a:defRPr>
            </a:lvl2pPr>
            <a:lvl3pPr marL="914377" indent="0">
              <a:buNone/>
              <a:defRPr>
                <a:latin typeface="Arial" panose="020B0604020202020204" pitchFamily="34" charset="0"/>
                <a:cs typeface="Arial" panose="020B0604020202020204" pitchFamily="34" charset="0"/>
              </a:defRPr>
            </a:lvl3pPr>
            <a:lvl4pPr marL="1371566" indent="0">
              <a:buNone/>
              <a:defRPr>
                <a:latin typeface="Arial" panose="020B0604020202020204" pitchFamily="34" charset="0"/>
                <a:cs typeface="Arial" panose="020B0604020202020204" pitchFamily="34" charset="0"/>
              </a:defRPr>
            </a:lvl4pPr>
            <a:lvl5pPr marL="1828754" indent="0">
              <a:buNone/>
              <a:defRPr>
                <a:latin typeface="Arial" panose="020B0604020202020204" pitchFamily="34" charset="0"/>
                <a:cs typeface="Arial" panose="020B0604020202020204" pitchFamily="34" charset="0"/>
              </a:defRPr>
            </a:lvl5pPr>
          </a:lstStyle>
          <a:p>
            <a:pPr lvl="0"/>
            <a:r>
              <a:rPr lang="en-US" dirty="0"/>
              <a:t>Click to edit Master text styles</a:t>
            </a:r>
          </a:p>
          <a:p>
            <a:pPr lvl="1"/>
            <a:endParaRPr lang="en-US" dirty="0"/>
          </a:p>
          <a:p>
            <a:pPr lvl="1"/>
            <a:endParaRPr lang="en-US" dirty="0"/>
          </a:p>
          <a:p>
            <a:pPr lvl="0"/>
            <a:endParaRPr lang="en-US" dirty="0"/>
          </a:p>
        </p:txBody>
      </p:sp>
      <p:sp>
        <p:nvSpPr>
          <p:cNvPr id="13" name="Title 1"/>
          <p:cNvSpPr>
            <a:spLocks noGrp="1"/>
          </p:cNvSpPr>
          <p:nvPr>
            <p:ph type="title" hasCustomPrompt="1"/>
          </p:nvPr>
        </p:nvSpPr>
        <p:spPr bwMode="auto">
          <a:xfrm>
            <a:off x="448041" y="1156445"/>
            <a:ext cx="8229600" cy="5970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0" numCol="1" anchor="t" anchorCtr="0" compatLnSpc="1">
            <a:prstTxWarp prst="textNoShape">
              <a:avLst/>
            </a:prstTxWarp>
          </a:bodyPr>
          <a:lstStyle>
            <a:lvl1pPr>
              <a:defRPr sz="3200" cap="all" baseline="0">
                <a:solidFill>
                  <a:srgbClr val="D37D28"/>
                </a:solidFill>
                <a:latin typeface="Gill Sans MT" panose="020B0502020104020203" pitchFamily="34" charset="0"/>
                <a:cs typeface="Arial" panose="020B0604020202020204" pitchFamily="34" charset="0"/>
              </a:defRPr>
            </a:lvl1pPr>
          </a:lstStyle>
          <a:p>
            <a:r>
              <a:rPr lang="en-US" altLang="en-US"/>
              <a:t>HEADER HERE</a:t>
            </a:r>
          </a:p>
        </p:txBody>
      </p:sp>
    </p:spTree>
    <p:extLst>
      <p:ext uri="{BB962C8B-B14F-4D97-AF65-F5344CB8AC3E}">
        <p14:creationId xmlns:p14="http://schemas.microsoft.com/office/powerpoint/2010/main" val="1339460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eed the Future-only branded blank">
    <p:spTree>
      <p:nvGrpSpPr>
        <p:cNvPr id="1" name=""/>
        <p:cNvGrpSpPr/>
        <p:nvPr/>
      </p:nvGrpSpPr>
      <p:grpSpPr>
        <a:xfrm>
          <a:off x="0" y="0"/>
          <a:ext cx="0" cy="0"/>
          <a:chOff x="0" y="0"/>
          <a:chExt cx="0" cy="0"/>
        </a:xfrm>
      </p:grpSpPr>
      <p:sp>
        <p:nvSpPr>
          <p:cNvPr id="2" name="Title 1"/>
          <p:cNvSpPr>
            <a:spLocks noGrp="1"/>
          </p:cNvSpPr>
          <p:nvPr>
            <p:ph type="title" hasCustomPrompt="1"/>
          </p:nvPr>
        </p:nvSpPr>
        <p:spPr bwMode="auto">
          <a:xfrm>
            <a:off x="448041" y="1156445"/>
            <a:ext cx="8229600" cy="597049"/>
          </a:xfrm>
          <a:prstGeom prst="rect">
            <a:avLst/>
          </a:prstGeom>
          <a:noFill/>
          <a:ln w="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0" numCol="1" anchor="t" anchorCtr="0" compatLnSpc="1">
            <a:prstTxWarp prst="textNoShape">
              <a:avLst/>
            </a:prstTxWarp>
          </a:bodyPr>
          <a:lstStyle>
            <a:lvl1pPr>
              <a:defRPr sz="3200" cap="all" baseline="0">
                <a:solidFill>
                  <a:schemeClr val="accent3"/>
                </a:solidFill>
                <a:latin typeface="Gill Sans MT" panose="020B0502020104020203" pitchFamily="34" charset="0"/>
                <a:cs typeface="Arial" panose="020B0604020202020204" pitchFamily="34" charset="0"/>
              </a:defRPr>
            </a:lvl1pPr>
          </a:lstStyle>
          <a:p>
            <a:r>
              <a:rPr lang="en-US" altLang="en-US"/>
              <a:t>HEADER HERE</a:t>
            </a:r>
          </a:p>
        </p:txBody>
      </p:sp>
    </p:spTree>
    <p:extLst>
      <p:ext uri="{BB962C8B-B14F-4D97-AF65-F5344CB8AC3E}">
        <p14:creationId xmlns:p14="http://schemas.microsoft.com/office/powerpoint/2010/main" val="147745225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emf"/><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slideLayout" Target="../slideLayouts/slideLayout5.xml"/><Relationship Id="rId7"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 Id="rId9"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theme" Target="../theme/theme3.xml"/><Relationship Id="rId1" Type="http://schemas.openxmlformats.org/officeDocument/2006/relationships/slideLayout" Target="../slideLayouts/slideLayout9.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theme" Target="../theme/theme4.xml"/><Relationship Id="rId1" Type="http://schemas.openxmlformats.org/officeDocument/2006/relationships/slideLayout" Target="../slideLayouts/slideLayout10.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4"/>
          <a:srcRect/>
          <a:stretch/>
        </p:blipFill>
        <p:spPr>
          <a:xfrm>
            <a:off x="117069" y="5942146"/>
            <a:ext cx="2354380" cy="915854"/>
          </a:xfrm>
          <a:prstGeom prst="rect">
            <a:avLst/>
          </a:prstGeom>
        </p:spPr>
      </p:pic>
      <p:sp>
        <p:nvSpPr>
          <p:cNvPr id="5" name="Rectangle 4"/>
          <p:cNvSpPr/>
          <p:nvPr userDrawn="1"/>
        </p:nvSpPr>
        <p:spPr>
          <a:xfrm>
            <a:off x="0" y="5102420"/>
            <a:ext cx="9144000" cy="846688"/>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
        <p:nvSpPr>
          <p:cNvPr id="7" name="Rectangle 6"/>
          <p:cNvSpPr/>
          <p:nvPr userDrawn="1"/>
        </p:nvSpPr>
        <p:spPr>
          <a:xfrm>
            <a:off x="0" y="-1"/>
            <a:ext cx="9144000" cy="1058305"/>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pic>
        <p:nvPicPr>
          <p:cNvPr id="8" name="Picture 7" descr="horizontal RGB white.eps"/>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91966" y="225748"/>
            <a:ext cx="3401400" cy="577885"/>
          </a:xfrm>
          <a:prstGeom prst="rect">
            <a:avLst/>
          </a:prstGeom>
        </p:spPr>
      </p:pic>
    </p:spTree>
    <p:extLst>
      <p:ext uri="{BB962C8B-B14F-4D97-AF65-F5344CB8AC3E}">
        <p14:creationId xmlns:p14="http://schemas.microsoft.com/office/powerpoint/2010/main" val="1448004005"/>
      </p:ext>
    </p:extLst>
  </p:cSld>
  <p:clrMap bg1="lt1" tx1="dk1" bg2="lt2" tx2="dk2" accent1="accent1" accent2="accent2" accent3="accent3" accent4="accent4" accent5="accent5" accent6="accent6" hlink="hlink" folHlink="folHlink"/>
  <p:sldLayoutIdLst>
    <p:sldLayoutId id="2147483699" r:id="rId1"/>
    <p:sldLayoutId id="2147483700" r:id="rId2"/>
  </p:sldLayoutIdLst>
  <p:txStyles>
    <p:titleStyle>
      <a:lvl1pPr algn="ctr" defTabSz="457189"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457189" rtl="0" eaLnBrk="1" latinLnBrk="0" hangingPunct="1">
        <a:spcBef>
          <a:spcPct val="20000"/>
        </a:spcBef>
        <a:buFont typeface="Arial"/>
        <a:buChar char="•"/>
        <a:defRPr sz="3200" kern="1200">
          <a:solidFill>
            <a:schemeClr val="tx1"/>
          </a:solidFill>
          <a:latin typeface="+mn-lt"/>
          <a:ea typeface="+mn-ea"/>
          <a:cs typeface="+mn-cs"/>
        </a:defRPr>
      </a:lvl1pPr>
      <a:lvl2pPr marL="742932" indent="-285744" algn="l" defTabSz="457189" rtl="0" eaLnBrk="1" latinLnBrk="0" hangingPunct="1">
        <a:spcBef>
          <a:spcPct val="20000"/>
        </a:spcBef>
        <a:buFont typeface="Arial"/>
        <a:buChar char="–"/>
        <a:defRPr sz="2800" kern="1200">
          <a:solidFill>
            <a:schemeClr val="tx1"/>
          </a:solidFill>
          <a:latin typeface="+mn-lt"/>
          <a:ea typeface="+mn-ea"/>
          <a:cs typeface="+mn-cs"/>
        </a:defRPr>
      </a:lvl2pPr>
      <a:lvl3pPr marL="1142971" indent="-228594" algn="l" defTabSz="457189" rtl="0" eaLnBrk="1" latinLnBrk="0" hangingPunct="1">
        <a:spcBef>
          <a:spcPct val="20000"/>
        </a:spcBef>
        <a:buFont typeface="Arial"/>
        <a:buChar char="•"/>
        <a:defRPr sz="2400" kern="1200">
          <a:solidFill>
            <a:schemeClr val="tx1"/>
          </a:solidFill>
          <a:latin typeface="+mn-lt"/>
          <a:ea typeface="+mn-ea"/>
          <a:cs typeface="+mn-cs"/>
        </a:defRPr>
      </a:lvl3pPr>
      <a:lvl4pPr marL="1600160" indent="-228594" algn="l" defTabSz="457189" rtl="0" eaLnBrk="1" latinLnBrk="0" hangingPunct="1">
        <a:spcBef>
          <a:spcPct val="20000"/>
        </a:spcBef>
        <a:buFont typeface="Arial"/>
        <a:buChar char="–"/>
        <a:defRPr sz="2000" kern="1200">
          <a:solidFill>
            <a:schemeClr val="tx1"/>
          </a:solidFill>
          <a:latin typeface="+mn-lt"/>
          <a:ea typeface="+mn-ea"/>
          <a:cs typeface="+mn-cs"/>
        </a:defRPr>
      </a:lvl4pPr>
      <a:lvl5pPr marL="2057349" indent="-228594" algn="l" defTabSz="457189" rtl="0" eaLnBrk="1" latinLnBrk="0" hangingPunct="1">
        <a:spcBef>
          <a:spcPct val="20000"/>
        </a:spcBef>
        <a:buFont typeface="Arial"/>
        <a:buChar char="»"/>
        <a:defRPr sz="20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Rectangle 2"/>
          <p:cNvSpPr/>
          <p:nvPr userDrawn="1"/>
        </p:nvSpPr>
        <p:spPr>
          <a:xfrm>
            <a:off x="0" y="-1"/>
            <a:ext cx="9144000" cy="1058305"/>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pic>
        <p:nvPicPr>
          <p:cNvPr id="4" name="Picture 3" descr="horizontal RGB white.eps"/>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291966" y="225748"/>
            <a:ext cx="3401400" cy="577885"/>
          </a:xfrm>
          <a:prstGeom prst="rect">
            <a:avLst/>
          </a:prstGeom>
        </p:spPr>
      </p:pic>
      <p:pic>
        <p:nvPicPr>
          <p:cNvPr id="5" name="Picture 4"/>
          <p:cNvPicPr>
            <a:picLocks noChangeAspect="1"/>
          </p:cNvPicPr>
          <p:nvPr userDrawn="1"/>
        </p:nvPicPr>
        <p:blipFill>
          <a:blip r:embed="rId9"/>
          <a:srcRect/>
          <a:stretch/>
        </p:blipFill>
        <p:spPr>
          <a:xfrm>
            <a:off x="117069" y="5942146"/>
            <a:ext cx="2354380" cy="915854"/>
          </a:xfrm>
          <a:prstGeom prst="rect">
            <a:avLst/>
          </a:prstGeom>
        </p:spPr>
      </p:pic>
    </p:spTree>
    <p:extLst>
      <p:ext uri="{BB962C8B-B14F-4D97-AF65-F5344CB8AC3E}">
        <p14:creationId xmlns:p14="http://schemas.microsoft.com/office/powerpoint/2010/main" val="3085796189"/>
      </p:ext>
    </p:extLst>
  </p:cSld>
  <p:clrMap bg1="lt1" tx1="dk1" bg2="lt2" tx2="dk2" accent1="accent1" accent2="accent2" accent3="accent3" accent4="accent4" accent5="accent5" accent6="accent6" hlink="hlink" folHlink="folHlink"/>
  <p:sldLayoutIdLst>
    <p:sldLayoutId id="2147483693" r:id="rId1"/>
    <p:sldLayoutId id="2147483692" r:id="rId2"/>
    <p:sldLayoutId id="2147483694" r:id="rId3"/>
    <p:sldLayoutId id="2147483695" r:id="rId4"/>
    <p:sldLayoutId id="2147483697" r:id="rId5"/>
    <p:sldLayoutId id="2147483696" r:id="rId6"/>
  </p:sldLayoutIdLst>
  <p:txStyles>
    <p:titleStyle>
      <a:lvl1pPr algn="ctr" defTabSz="457189"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457189" rtl="0" eaLnBrk="1" latinLnBrk="0" hangingPunct="1">
        <a:spcBef>
          <a:spcPct val="20000"/>
        </a:spcBef>
        <a:buFont typeface="Arial"/>
        <a:buChar char="•"/>
        <a:defRPr sz="3200" kern="1200">
          <a:solidFill>
            <a:schemeClr val="tx1"/>
          </a:solidFill>
          <a:latin typeface="+mn-lt"/>
          <a:ea typeface="+mn-ea"/>
          <a:cs typeface="+mn-cs"/>
        </a:defRPr>
      </a:lvl1pPr>
      <a:lvl2pPr marL="742932" indent="-285744" algn="l" defTabSz="457189" rtl="0" eaLnBrk="1" latinLnBrk="0" hangingPunct="1">
        <a:spcBef>
          <a:spcPct val="20000"/>
        </a:spcBef>
        <a:buFont typeface="Arial"/>
        <a:buChar char="–"/>
        <a:defRPr sz="2800" kern="1200">
          <a:solidFill>
            <a:schemeClr val="tx1"/>
          </a:solidFill>
          <a:latin typeface="+mn-lt"/>
          <a:ea typeface="+mn-ea"/>
          <a:cs typeface="+mn-cs"/>
        </a:defRPr>
      </a:lvl2pPr>
      <a:lvl3pPr marL="1142971" indent="-228594" algn="l" defTabSz="457189" rtl="0" eaLnBrk="1" latinLnBrk="0" hangingPunct="1">
        <a:spcBef>
          <a:spcPct val="20000"/>
        </a:spcBef>
        <a:buFont typeface="Arial"/>
        <a:buChar char="•"/>
        <a:defRPr sz="2400" kern="1200">
          <a:solidFill>
            <a:schemeClr val="tx1"/>
          </a:solidFill>
          <a:latin typeface="+mn-lt"/>
          <a:ea typeface="+mn-ea"/>
          <a:cs typeface="+mn-cs"/>
        </a:defRPr>
      </a:lvl3pPr>
      <a:lvl4pPr marL="1600160" indent="-228594" algn="l" defTabSz="457189" rtl="0" eaLnBrk="1" latinLnBrk="0" hangingPunct="1">
        <a:spcBef>
          <a:spcPct val="20000"/>
        </a:spcBef>
        <a:buFont typeface="Arial"/>
        <a:buChar char="–"/>
        <a:defRPr sz="2000" kern="1200">
          <a:solidFill>
            <a:schemeClr val="tx1"/>
          </a:solidFill>
          <a:latin typeface="+mn-lt"/>
          <a:ea typeface="+mn-ea"/>
          <a:cs typeface="+mn-cs"/>
        </a:defRPr>
      </a:lvl4pPr>
      <a:lvl5pPr marL="2057349" indent="-228594" algn="l" defTabSz="457189" rtl="0" eaLnBrk="1" latinLnBrk="0" hangingPunct="1">
        <a:spcBef>
          <a:spcPct val="20000"/>
        </a:spcBef>
        <a:buFont typeface="Arial"/>
        <a:buChar char="»"/>
        <a:defRPr sz="20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p:cNvSpPr/>
          <p:nvPr userDrawn="1"/>
        </p:nvSpPr>
        <p:spPr>
          <a:xfrm>
            <a:off x="0" y="-1"/>
            <a:ext cx="9144000" cy="1058305"/>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pic>
        <p:nvPicPr>
          <p:cNvPr id="5" name="Picture 4" descr="horizontal RGB white.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91966" y="225748"/>
            <a:ext cx="3401400" cy="577885"/>
          </a:xfrm>
          <a:prstGeom prst="rect">
            <a:avLst/>
          </a:prstGeom>
        </p:spPr>
      </p:pic>
    </p:spTree>
    <p:extLst>
      <p:ext uri="{BB962C8B-B14F-4D97-AF65-F5344CB8AC3E}">
        <p14:creationId xmlns:p14="http://schemas.microsoft.com/office/powerpoint/2010/main" val="2831001550"/>
      </p:ext>
    </p:extLst>
  </p:cSld>
  <p:clrMap bg1="lt1" tx1="dk1" bg2="lt2" tx2="dk2" accent1="accent1" accent2="accent2" accent3="accent3" accent4="accent4" accent5="accent5" accent6="accent6" hlink="hlink" folHlink="folHlink"/>
  <p:sldLayoutIdLst>
    <p:sldLayoutId id="2147483708" r:id="rId1"/>
  </p:sldLayoutIdLst>
  <p:txStyles>
    <p:titleStyle>
      <a:lvl1pPr algn="ctr" defTabSz="914377"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32" indent="-285744" algn="l" defTabSz="914377"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p:cNvSpPr/>
          <p:nvPr userDrawn="1"/>
        </p:nvSpPr>
        <p:spPr>
          <a:xfrm>
            <a:off x="0" y="4"/>
            <a:ext cx="9144000" cy="5806417"/>
          </a:xfrm>
          <a:prstGeom prst="rect">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
        <p:nvSpPr>
          <p:cNvPr id="6" name="Subtitle 4"/>
          <p:cNvSpPr txBox="1">
            <a:spLocks/>
          </p:cNvSpPr>
          <p:nvPr userDrawn="1"/>
        </p:nvSpPr>
        <p:spPr>
          <a:xfrm>
            <a:off x="472788" y="5256490"/>
            <a:ext cx="8214013" cy="1099863"/>
          </a:xfrm>
          <a:prstGeom prst="rect">
            <a:avLst/>
          </a:prstGeom>
        </p:spPr>
        <p:txBody>
          <a:bodyPr anchor="t"/>
          <a:lstStyle/>
          <a:p>
            <a:pPr marL="231769" lvl="2" indent="-231769" algn="ctr">
              <a:lnSpc>
                <a:spcPts val="2000"/>
              </a:lnSpc>
            </a:pPr>
            <a:r>
              <a:rPr lang="en-US" sz="2000" err="1">
                <a:solidFill>
                  <a:schemeClr val="bg1"/>
                </a:solidFill>
                <a:latin typeface="Gill Sans MT"/>
                <a:cs typeface="Gill Sans MT"/>
              </a:rPr>
              <a:t>www.feedthefuture.gov</a:t>
            </a:r>
            <a:endParaRPr lang="en-US" sz="2000">
              <a:solidFill>
                <a:schemeClr val="bg1"/>
              </a:solidFill>
              <a:latin typeface="Gill Sans MT"/>
              <a:cs typeface="Gill Sans MT"/>
            </a:endParaRPr>
          </a:p>
        </p:txBody>
      </p:sp>
      <p:pic>
        <p:nvPicPr>
          <p:cNvPr id="3" name="Picture 2" descr="vertical RGB white.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054669" y="1580053"/>
            <a:ext cx="4945209" cy="2302837"/>
          </a:xfrm>
          <a:prstGeom prst="rect">
            <a:avLst/>
          </a:prstGeom>
        </p:spPr>
      </p:pic>
      <p:pic>
        <p:nvPicPr>
          <p:cNvPr id="9" name="Picture 8"/>
          <p:cNvPicPr>
            <a:picLocks noChangeAspect="1"/>
          </p:cNvPicPr>
          <p:nvPr userDrawn="1"/>
        </p:nvPicPr>
        <p:blipFill>
          <a:blip r:embed="rId4"/>
          <a:srcRect/>
          <a:stretch/>
        </p:blipFill>
        <p:spPr>
          <a:xfrm>
            <a:off x="117069" y="5942146"/>
            <a:ext cx="2354380" cy="915854"/>
          </a:xfrm>
          <a:prstGeom prst="rect">
            <a:avLst/>
          </a:prstGeom>
        </p:spPr>
      </p:pic>
    </p:spTree>
    <p:extLst>
      <p:ext uri="{BB962C8B-B14F-4D97-AF65-F5344CB8AC3E}">
        <p14:creationId xmlns:p14="http://schemas.microsoft.com/office/powerpoint/2010/main" val="451978955"/>
      </p:ext>
    </p:extLst>
  </p:cSld>
  <p:clrMap bg1="lt1" tx1="dk1" bg2="lt2" tx2="dk2" accent1="accent1" accent2="accent2" accent3="accent3" accent4="accent4" accent5="accent5" accent6="accent6" hlink="hlink" folHlink="folHlink"/>
  <p:sldLayoutIdLst>
    <p:sldLayoutId id="2147483702" r:id="rId1"/>
  </p:sldLayoutIdLst>
  <p:hf hdr="0" ftr="0" dt="0"/>
  <p:txStyles>
    <p:titleStyle>
      <a:lvl1pPr algn="ctr" defTabSz="457189"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457189" rtl="0" eaLnBrk="1" latinLnBrk="0" hangingPunct="1">
        <a:spcBef>
          <a:spcPct val="20000"/>
        </a:spcBef>
        <a:buFont typeface="Arial"/>
        <a:buChar char="•"/>
        <a:defRPr sz="3200" kern="1200">
          <a:solidFill>
            <a:schemeClr val="tx1"/>
          </a:solidFill>
          <a:latin typeface="+mn-lt"/>
          <a:ea typeface="+mn-ea"/>
          <a:cs typeface="+mn-cs"/>
        </a:defRPr>
      </a:lvl1pPr>
      <a:lvl2pPr marL="742932" indent="-285744" algn="l" defTabSz="457189" rtl="0" eaLnBrk="1" latinLnBrk="0" hangingPunct="1">
        <a:spcBef>
          <a:spcPct val="20000"/>
        </a:spcBef>
        <a:buFont typeface="Arial"/>
        <a:buChar char="–"/>
        <a:defRPr sz="2800" kern="1200">
          <a:solidFill>
            <a:schemeClr val="tx1"/>
          </a:solidFill>
          <a:latin typeface="+mn-lt"/>
          <a:ea typeface="+mn-ea"/>
          <a:cs typeface="+mn-cs"/>
        </a:defRPr>
      </a:lvl2pPr>
      <a:lvl3pPr marL="1142971" indent="-228594" algn="l" defTabSz="457189" rtl="0" eaLnBrk="1" latinLnBrk="0" hangingPunct="1">
        <a:spcBef>
          <a:spcPct val="20000"/>
        </a:spcBef>
        <a:buFont typeface="Arial"/>
        <a:buChar char="•"/>
        <a:defRPr sz="2400" kern="1200">
          <a:solidFill>
            <a:schemeClr val="tx1"/>
          </a:solidFill>
          <a:latin typeface="+mn-lt"/>
          <a:ea typeface="+mn-ea"/>
          <a:cs typeface="+mn-cs"/>
        </a:defRPr>
      </a:lvl3pPr>
      <a:lvl4pPr marL="1600160" indent="-228594" algn="l" defTabSz="457189" rtl="0" eaLnBrk="1" latinLnBrk="0" hangingPunct="1">
        <a:spcBef>
          <a:spcPct val="20000"/>
        </a:spcBef>
        <a:buFont typeface="Arial"/>
        <a:buChar char="–"/>
        <a:defRPr sz="2000" kern="1200">
          <a:solidFill>
            <a:schemeClr val="tx1"/>
          </a:solidFill>
          <a:latin typeface="+mn-lt"/>
          <a:ea typeface="+mn-ea"/>
          <a:cs typeface="+mn-cs"/>
        </a:defRPr>
      </a:lvl4pPr>
      <a:lvl5pPr marL="2057349" indent="-228594" algn="l" defTabSz="457189" rtl="0" eaLnBrk="1" latinLnBrk="0" hangingPunct="1">
        <a:spcBef>
          <a:spcPct val="20000"/>
        </a:spcBef>
        <a:buFont typeface="Arial"/>
        <a:buChar char="»"/>
        <a:defRPr sz="20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hyperlink" Target="https://www.degruyter.com/document/doi/10.1515/spp-2022-0022/html" TargetMode="External"/><Relationship Id="rId2" Type="http://schemas.openxmlformats.org/officeDocument/2006/relationships/hyperlink" Target="https://ro.uow.edu.au/cgi/viewcontent.cgi?article=4653&amp;context=hbspapers" TargetMode="External"/><Relationship Id="rId1" Type="http://schemas.openxmlformats.org/officeDocument/2006/relationships/slideLayout" Target="../slideLayouts/slideLayout5.xml"/><Relationship Id="rId4" Type="http://schemas.openxmlformats.org/officeDocument/2006/relationships/hyperlink" Target="https://www.tandfonline.com/doi/full/10.1080/00324728.2012.678585?needAccess=true"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dhsprogram.com/pubs/pdf/SAR21/SAR21.pdf" TargetMode="External"/><Relationship Id="rId3" Type="http://schemas.openxmlformats.org/officeDocument/2006/relationships/hyperlink" Target="https://zehangli.com/Subnational/RSession-2.html" TargetMode="External"/><Relationship Id="rId7" Type="http://schemas.openxmlformats.org/officeDocument/2006/relationships/hyperlink" Target="https://bookdown.org/jl5522/MRP-case-studies/" TargetMode="External"/><Relationship Id="rId2" Type="http://schemas.openxmlformats.org/officeDocument/2006/relationships/hyperlink" Target="https://www.adb.org/sites/default/files/publication/609476/small-area-estimation-guide-nsos.pdf" TargetMode="External"/><Relationship Id="rId1" Type="http://schemas.openxmlformats.org/officeDocument/2006/relationships/slideLayout" Target="../slideLayouts/slideLayout5.xml"/><Relationship Id="rId6" Type="http://schemas.openxmlformats.org/officeDocument/2006/relationships/hyperlink" Target="https://tellingstorieswithdata.com/15-mrp.html" TargetMode="External"/><Relationship Id="rId5" Type="http://schemas.openxmlformats.org/officeDocument/2006/relationships/hyperlink" Target="https://www.intechopen.com/online-first/1117715" TargetMode="External"/><Relationship Id="rId4" Type="http://schemas.openxmlformats.org/officeDocument/2006/relationships/hyperlink" Target="https://journals.plos.org/plosone/article?id=10.1371/journal.pone.0210645"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9.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the world with pins&#10;&#10;Description automatically generated">
            <a:extLst>
              <a:ext uri="{FF2B5EF4-FFF2-40B4-BE49-F238E27FC236}">
                <a16:creationId xmlns:a16="http://schemas.microsoft.com/office/drawing/2014/main" id="{CBF6230B-E8BD-080E-075D-EE7B85FEFAAE}"/>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4700"/>
                    </a14:imgEffect>
                  </a14:imgLayer>
                </a14:imgProps>
              </a:ext>
            </a:extLst>
          </a:blip>
          <a:stretch>
            <a:fillRect/>
          </a:stretch>
        </p:blipFill>
        <p:spPr>
          <a:xfrm>
            <a:off x="0" y="978408"/>
            <a:ext cx="9144000" cy="4123944"/>
          </a:xfrm>
          <a:prstGeom prst="rect">
            <a:avLst/>
          </a:prstGeom>
        </p:spPr>
      </p:pic>
      <p:sp>
        <p:nvSpPr>
          <p:cNvPr id="4" name="Text Placeholder 3"/>
          <p:cNvSpPr>
            <a:spLocks noGrp="1"/>
          </p:cNvSpPr>
          <p:nvPr>
            <p:ph type="body" sz="quarter" idx="12"/>
          </p:nvPr>
        </p:nvSpPr>
        <p:spPr/>
        <p:txBody>
          <a:bodyPr/>
          <a:lstStyle/>
          <a:p>
            <a:r>
              <a:rPr lang="en-US" dirty="0"/>
              <a:t>Photo credit: PLACEHOLDER</a:t>
            </a:r>
          </a:p>
        </p:txBody>
      </p:sp>
      <p:sp>
        <p:nvSpPr>
          <p:cNvPr id="5" name="Text Placeholder 4"/>
          <p:cNvSpPr>
            <a:spLocks noGrp="1"/>
          </p:cNvSpPr>
          <p:nvPr>
            <p:ph type="body" sz="quarter" idx="13"/>
          </p:nvPr>
        </p:nvSpPr>
        <p:spPr/>
        <p:txBody>
          <a:bodyPr/>
          <a:lstStyle/>
          <a:p>
            <a:r>
              <a:rPr lang="en-US" dirty="0"/>
              <a:t>May 2024/Accra, Ghana/</a:t>
            </a:r>
            <a:r>
              <a:rPr lang="en-US" dirty="0">
                <a:solidFill>
                  <a:schemeClr val="accent5"/>
                </a:solidFill>
                <a:latin typeface="Gill Sans MT" panose="020B0502020104020203" pitchFamily="34" charset="0"/>
              </a:rPr>
              <a:t>2023 Ghana P2-ZOI Midline </a:t>
            </a:r>
            <a:r>
              <a:rPr lang="en-US" dirty="0">
                <a:solidFill>
                  <a:schemeClr val="accent5"/>
                </a:solidFill>
              </a:rPr>
              <a:t>Advanced Data Analysis </a:t>
            </a:r>
            <a:r>
              <a:rPr lang="en-US" dirty="0">
                <a:solidFill>
                  <a:schemeClr val="accent5"/>
                </a:solidFill>
                <a:latin typeface="Gill Sans MT" panose="020B0502020104020203" pitchFamily="34" charset="0"/>
              </a:rPr>
              <a:t>Training Workshop</a:t>
            </a:r>
            <a:r>
              <a:rPr lang="en-US" dirty="0"/>
              <a:t>/Prepared by ICF</a:t>
            </a:r>
          </a:p>
        </p:txBody>
      </p:sp>
      <p:sp>
        <p:nvSpPr>
          <p:cNvPr id="7" name="Text Placeholder 5">
            <a:extLst>
              <a:ext uri="{FF2B5EF4-FFF2-40B4-BE49-F238E27FC236}">
                <a16:creationId xmlns:a16="http://schemas.microsoft.com/office/drawing/2014/main" id="{F669E375-F853-4C33-87C0-039E7F7009BD}"/>
              </a:ext>
            </a:extLst>
          </p:cNvPr>
          <p:cNvSpPr txBox="1">
            <a:spLocks/>
          </p:cNvSpPr>
          <p:nvPr/>
        </p:nvSpPr>
        <p:spPr>
          <a:xfrm>
            <a:off x="1000920" y="3906964"/>
            <a:ext cx="7089775" cy="1195388"/>
          </a:xfrm>
          <a:prstGeom prst="rect">
            <a:avLst/>
          </a:prstGeom>
        </p:spPr>
        <p:txBody>
          <a:bodyPr/>
          <a:lstStyle>
            <a:lvl1pPr marL="0" indent="0" algn="ctr" defTabSz="457200" rtl="0" eaLnBrk="1" latinLnBrk="0" hangingPunct="1">
              <a:spcBef>
                <a:spcPct val="20000"/>
              </a:spcBef>
              <a:buFont typeface="Arial"/>
              <a:buNone/>
              <a:defRPr sz="3400" kern="1200" baseline="0">
                <a:solidFill>
                  <a:schemeClr val="bg1">
                    <a:lumMod val="85000"/>
                  </a:schemeClr>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solidFill>
                  <a:schemeClr val="bg2"/>
                </a:solidFill>
                <a:latin typeface="Gill Sans MT" panose="020B0502020104020203" pitchFamily="34" charset="0"/>
              </a:rPr>
              <a:t>2023 Ghana P2-ZOI Midline Survey Small Area Estimation</a:t>
            </a:r>
          </a:p>
        </p:txBody>
      </p:sp>
    </p:spTree>
    <p:extLst>
      <p:ext uri="{BB962C8B-B14F-4D97-AF65-F5344CB8AC3E}">
        <p14:creationId xmlns:p14="http://schemas.microsoft.com/office/powerpoint/2010/main" val="3628441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Direct Estimation</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i="0" dirty="0">
                <a:solidFill>
                  <a:srgbClr val="374151"/>
                </a:solidFill>
                <a:effectLst/>
              </a:rPr>
              <a:t>Advantages:</a:t>
            </a:r>
          </a:p>
          <a:p>
            <a:pPr algn="l">
              <a:buFontTx/>
              <a:buChar char="-"/>
            </a:pPr>
            <a:r>
              <a:rPr lang="en-US" dirty="0">
                <a:solidFill>
                  <a:srgbClr val="374151"/>
                </a:solidFill>
              </a:rPr>
              <a:t>Non-parametric – no assumptions have to be made.</a:t>
            </a:r>
          </a:p>
          <a:p>
            <a:pPr algn="l">
              <a:buFontTx/>
              <a:buChar char="-"/>
            </a:pPr>
            <a:r>
              <a:rPr lang="en-US" dirty="0">
                <a:solidFill>
                  <a:srgbClr val="374151"/>
                </a:solidFill>
              </a:rPr>
              <a:t>Unbiased according to sampling design.</a:t>
            </a:r>
          </a:p>
          <a:p>
            <a:pPr algn="l">
              <a:buFontTx/>
              <a:buChar char="-"/>
            </a:pPr>
            <a:r>
              <a:rPr lang="en-US" dirty="0">
                <a:solidFill>
                  <a:srgbClr val="374151"/>
                </a:solidFill>
              </a:rPr>
              <a:t>Consistency.</a:t>
            </a:r>
          </a:p>
          <a:p>
            <a:pPr algn="l">
              <a:buFontTx/>
              <a:buChar char="-"/>
            </a:pPr>
            <a:r>
              <a:rPr lang="en-US" dirty="0">
                <a:solidFill>
                  <a:srgbClr val="374151"/>
                </a:solidFill>
              </a:rPr>
              <a:t>Can be benchmarked using additivity </a:t>
            </a:r>
          </a:p>
          <a:p>
            <a:pPr marL="0" indent="0" algn="l">
              <a:buNone/>
            </a:pPr>
            <a:r>
              <a:rPr lang="en-US" b="1" dirty="0">
                <a:solidFill>
                  <a:srgbClr val="374151"/>
                </a:solidFill>
              </a:rPr>
              <a:t>Disadvantages:</a:t>
            </a:r>
            <a:endParaRPr lang="en-US" b="1" i="0" dirty="0">
              <a:solidFill>
                <a:srgbClr val="374151"/>
              </a:solidFill>
              <a:effectLst/>
            </a:endParaRPr>
          </a:p>
          <a:p>
            <a:pPr algn="l">
              <a:buFontTx/>
              <a:buChar char="-"/>
            </a:pPr>
            <a:r>
              <a:rPr lang="en-US" i="0" dirty="0">
                <a:solidFill>
                  <a:srgbClr val="374151"/>
                </a:solidFill>
                <a:effectLst/>
              </a:rPr>
              <a:t>Inefficient for small areas. </a:t>
            </a:r>
          </a:p>
          <a:p>
            <a:pPr algn="l">
              <a:buFontTx/>
              <a:buChar char="-"/>
            </a:pPr>
            <a:r>
              <a:rPr lang="en-US" b="1" dirty="0">
                <a:solidFill>
                  <a:srgbClr val="374151"/>
                </a:solidFill>
              </a:rPr>
              <a:t>Direct estimates cannot be calculated for non-sampled domains.</a:t>
            </a:r>
            <a:endParaRPr lang="en-US" b="1" i="0" dirty="0">
              <a:solidFill>
                <a:srgbClr val="374151"/>
              </a:solidFill>
              <a:effectLst/>
            </a:endParaRPr>
          </a:p>
        </p:txBody>
      </p:sp>
    </p:spTree>
    <p:extLst>
      <p:ext uri="{BB962C8B-B14F-4D97-AF65-F5344CB8AC3E}">
        <p14:creationId xmlns:p14="http://schemas.microsoft.com/office/powerpoint/2010/main" val="13626024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39125" y="2270443"/>
            <a:ext cx="8265749" cy="3431112"/>
          </a:xfrm>
        </p:spPr>
        <p:txBody>
          <a:bodyPr wrap="square" lIns="91440" tIns="45720" rIns="91440" bIns="45720" anchor="t">
            <a:noAutofit/>
          </a:bodyPr>
          <a:lstStyle/>
          <a:p>
            <a:pPr marL="0" indent="0" algn="ctr">
              <a:spcBef>
                <a:spcPct val="0"/>
              </a:spcBef>
              <a:buNone/>
            </a:pPr>
            <a:endParaRPr lang="en-US" sz="3200" cap="all" dirty="0">
              <a:solidFill>
                <a:schemeClr val="accent3"/>
              </a:solidFill>
              <a:ea typeface="+mj-ea"/>
              <a:cs typeface="Arial" panose="020B0604020202020204" pitchFamily="34" charset="0"/>
            </a:endParaRPr>
          </a:p>
          <a:p>
            <a:pPr marL="0" indent="0" algn="ctr">
              <a:spcBef>
                <a:spcPct val="0"/>
              </a:spcBef>
              <a:buNone/>
            </a:pPr>
            <a:endParaRPr lang="en-US" sz="3200" cap="all" dirty="0">
              <a:solidFill>
                <a:schemeClr val="accent3"/>
              </a:solidFill>
              <a:ea typeface="+mj-ea"/>
              <a:cs typeface="Arial" panose="020B0604020202020204" pitchFamily="34" charset="0"/>
            </a:endParaRPr>
          </a:p>
          <a:p>
            <a:pPr marL="0" indent="0" algn="ctr">
              <a:spcBef>
                <a:spcPct val="0"/>
              </a:spcBef>
              <a:buNone/>
            </a:pPr>
            <a:r>
              <a:rPr lang="en-US" sz="3200" cap="all" dirty="0">
                <a:solidFill>
                  <a:schemeClr val="accent3"/>
                </a:solidFill>
                <a:ea typeface="+mj-ea"/>
                <a:cs typeface="Arial" panose="020B0604020202020204" pitchFamily="34" charset="0"/>
              </a:rPr>
              <a:t>Live DEMO</a:t>
            </a:r>
          </a:p>
        </p:txBody>
      </p:sp>
    </p:spTree>
    <p:extLst>
      <p:ext uri="{BB962C8B-B14F-4D97-AF65-F5344CB8AC3E}">
        <p14:creationId xmlns:p14="http://schemas.microsoft.com/office/powerpoint/2010/main" val="3848149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Area Level Models</a:t>
            </a:r>
          </a:p>
        </p:txBody>
      </p:sp>
      <p:sp>
        <p:nvSpPr>
          <p:cNvPr id="5" name="Text Placeholder 4"/>
          <p:cNvSpPr>
            <a:spLocks noGrp="1"/>
          </p:cNvSpPr>
          <p:nvPr>
            <p:ph type="body" sz="quarter" idx="10"/>
          </p:nvPr>
        </p:nvSpPr>
        <p:spPr>
          <a:xfrm>
            <a:off x="411892" y="1977817"/>
            <a:ext cx="8265749" cy="3126690"/>
          </a:xfrm>
        </p:spPr>
        <p:txBody>
          <a:bodyPr wrap="square" lIns="91440" tIns="45720" rIns="91440" bIns="45720" anchor="t">
            <a:noAutofit/>
          </a:bodyPr>
          <a:lstStyle/>
          <a:p>
            <a:pPr marL="0" indent="0" algn="l">
              <a:buNone/>
            </a:pPr>
            <a:r>
              <a:rPr lang="en-US" b="1" i="0" dirty="0">
                <a:solidFill>
                  <a:srgbClr val="374151"/>
                </a:solidFill>
                <a:effectLst/>
              </a:rPr>
              <a:t>Fey Herriot Model: </a:t>
            </a:r>
            <a:r>
              <a:rPr lang="en-US" i="0" dirty="0">
                <a:solidFill>
                  <a:srgbClr val="374151"/>
                </a:solidFill>
                <a:effectLst/>
              </a:rPr>
              <a:t>estimating the distribution of the target area-level poverty indicator, given a set of area-level covariates based on two models:</a:t>
            </a:r>
          </a:p>
          <a:p>
            <a:pPr marL="342900" indent="-342900" algn="l">
              <a:buAutoNum type="arabicPeriod"/>
            </a:pPr>
            <a:r>
              <a:rPr lang="en-US" i="0" dirty="0">
                <a:solidFill>
                  <a:srgbClr val="374151"/>
                </a:solidFill>
                <a:effectLst/>
              </a:rPr>
              <a:t>A sampling model for direct area estimates of poverty. </a:t>
            </a:r>
          </a:p>
          <a:p>
            <a:pPr marL="342900" indent="-342900" algn="l">
              <a:buAutoNum type="arabicPeriod"/>
            </a:pPr>
            <a:r>
              <a:rPr lang="en-US" i="0" dirty="0">
                <a:solidFill>
                  <a:srgbClr val="374151"/>
                </a:solidFill>
                <a:effectLst/>
              </a:rPr>
              <a:t>A linking model where the true indicator is linearly related to a vector of auxiliary variables across all areas</a:t>
            </a:r>
            <a:r>
              <a:rPr lang="en-US" b="1" dirty="0">
                <a:solidFill>
                  <a:srgbClr val="374151"/>
                </a:solidFill>
              </a:rPr>
              <a:t>.</a:t>
            </a:r>
          </a:p>
          <a:p>
            <a:r>
              <a:rPr lang="en-US" b="1" i="0" dirty="0">
                <a:solidFill>
                  <a:srgbClr val="374151"/>
                </a:solidFill>
                <a:effectLst/>
              </a:rPr>
              <a:t>Combination of direct and synthetic estimates. </a:t>
            </a:r>
          </a:p>
          <a:p>
            <a:pPr lvl="1"/>
            <a:r>
              <a:rPr lang="en-US" i="0" dirty="0">
                <a:solidFill>
                  <a:srgbClr val="374151"/>
                </a:solidFill>
                <a:effectLst/>
              </a:rPr>
              <a:t>Regression model to produce synthetic estimates typically uses random effects.</a:t>
            </a:r>
          </a:p>
          <a:p>
            <a:pPr lvl="1"/>
            <a:r>
              <a:rPr lang="en-US" dirty="0">
                <a:solidFill>
                  <a:srgbClr val="374151"/>
                </a:solidFill>
              </a:rPr>
              <a:t>Unlike unit-level models, auxiliary data such as census or administrative records are not required. Variables from these sources can be used though.</a:t>
            </a:r>
            <a:endParaRPr lang="en-US" i="0" dirty="0">
              <a:solidFill>
                <a:srgbClr val="374151"/>
              </a:solidFill>
              <a:effectLst/>
            </a:endParaRPr>
          </a:p>
        </p:txBody>
      </p:sp>
    </p:spTree>
    <p:extLst>
      <p:ext uri="{BB962C8B-B14F-4D97-AF65-F5344CB8AC3E}">
        <p14:creationId xmlns:p14="http://schemas.microsoft.com/office/powerpoint/2010/main" val="25126831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Area Level Models</a:t>
            </a:r>
          </a:p>
        </p:txBody>
      </p:sp>
      <p:sp>
        <p:nvSpPr>
          <p:cNvPr id="5" name="Text Placeholder 4"/>
          <p:cNvSpPr>
            <a:spLocks noGrp="1"/>
          </p:cNvSpPr>
          <p:nvPr>
            <p:ph type="body" sz="quarter" idx="10"/>
          </p:nvPr>
        </p:nvSpPr>
        <p:spPr>
          <a:xfrm>
            <a:off x="448041" y="1977817"/>
            <a:ext cx="8265749" cy="3126690"/>
          </a:xfrm>
        </p:spPr>
        <p:txBody>
          <a:bodyPr wrap="square" lIns="91440" tIns="45720" rIns="91440" bIns="45720" anchor="t">
            <a:noAutofit/>
          </a:bodyPr>
          <a:lstStyle/>
          <a:p>
            <a:pPr marL="0" indent="0" algn="l">
              <a:buNone/>
            </a:pPr>
            <a:r>
              <a:rPr lang="en-US" b="1" dirty="0">
                <a:solidFill>
                  <a:srgbClr val="374151"/>
                </a:solidFill>
              </a:rPr>
              <a:t>Sampling model</a:t>
            </a:r>
            <a:r>
              <a:rPr lang="en-US" b="1" i="0" dirty="0">
                <a:solidFill>
                  <a:srgbClr val="374151"/>
                </a:solidFill>
                <a:effectLst/>
              </a:rPr>
              <a:t>: </a:t>
            </a:r>
            <a:r>
              <a:rPr lang="en-US" i="0" dirty="0">
                <a:solidFill>
                  <a:srgbClr val="374151"/>
                </a:solidFill>
                <a:effectLst/>
              </a:rPr>
              <a:t>using direct estimates such as those produced using Horvitz-Thompson or Hajek estimation.</a:t>
            </a:r>
          </a:p>
          <a:p>
            <a:pPr marL="0" indent="0" algn="l">
              <a:buNone/>
            </a:pPr>
            <a:r>
              <a:rPr lang="en-US" b="1" dirty="0">
                <a:solidFill>
                  <a:srgbClr val="374151"/>
                </a:solidFill>
              </a:rPr>
              <a:t>Linking model: </a:t>
            </a:r>
            <a:r>
              <a:rPr lang="en-US" dirty="0">
                <a:solidFill>
                  <a:srgbClr val="374151"/>
                </a:solidFill>
              </a:rPr>
              <a:t>regression model with random effects on region/area using maximum likelihood (ML) or restricted maximum likelihood (REML).</a:t>
            </a:r>
          </a:p>
          <a:p>
            <a:pPr marL="0" indent="0" algn="l">
              <a:buNone/>
            </a:pPr>
            <a:r>
              <a:rPr lang="en-US" b="1" i="0" dirty="0">
                <a:solidFill>
                  <a:srgbClr val="374151"/>
                </a:solidFill>
                <a:effectLst/>
              </a:rPr>
              <a:t>	</a:t>
            </a:r>
            <a:r>
              <a:rPr lang="en-US" i="0" dirty="0">
                <a:solidFill>
                  <a:srgbClr val="374151"/>
                </a:solidFill>
                <a:effectLst/>
              </a:rPr>
              <a:t>Variable selection:  </a:t>
            </a:r>
          </a:p>
          <a:p>
            <a:pPr lvl="1"/>
            <a:r>
              <a:rPr lang="en-US" i="0" dirty="0">
                <a:solidFill>
                  <a:srgbClr val="374151"/>
                </a:solidFill>
                <a:effectLst/>
              </a:rPr>
              <a:t>Stepwise pattern – advised to remove all non-significant variables.</a:t>
            </a:r>
          </a:p>
          <a:p>
            <a:pPr lvl="1"/>
            <a:r>
              <a:rPr lang="en-US" dirty="0">
                <a:solidFill>
                  <a:srgbClr val="374151"/>
                </a:solidFill>
              </a:rPr>
              <a:t>Test for multicollinearity – remove variables with high Variance Inflation Factor (VIF &gt; 5).</a:t>
            </a:r>
          </a:p>
          <a:p>
            <a:pPr marL="0" indent="0">
              <a:buNone/>
            </a:pPr>
            <a:r>
              <a:rPr lang="en-US" b="1" dirty="0">
                <a:solidFill>
                  <a:srgbClr val="374151"/>
                </a:solidFill>
              </a:rPr>
              <a:t>Combining results: </a:t>
            </a:r>
            <a:r>
              <a:rPr lang="en-US" dirty="0">
                <a:solidFill>
                  <a:srgbClr val="374151"/>
                </a:solidFill>
              </a:rPr>
              <a:t>Empirical Best Linear Unbiased Predictor (EBLUP) – weighted average between the direct estimator and the regression-synthetic estimator. </a:t>
            </a:r>
          </a:p>
          <a:p>
            <a:r>
              <a:rPr lang="en-US" dirty="0">
                <a:solidFill>
                  <a:srgbClr val="374151"/>
                </a:solidFill>
              </a:rPr>
              <a:t>Weight is largely determined by sample size of small area – small areas with larger sample sizes will assign greater weight to the direct estimates and vice versa.</a:t>
            </a:r>
          </a:p>
          <a:p>
            <a:pPr marL="0" indent="0" algn="l">
              <a:buNone/>
            </a:pPr>
            <a:endParaRPr lang="en-US" i="0" dirty="0">
              <a:solidFill>
                <a:srgbClr val="374151"/>
              </a:solidFill>
              <a:effectLst/>
            </a:endParaRPr>
          </a:p>
        </p:txBody>
      </p:sp>
    </p:spTree>
    <p:extLst>
      <p:ext uri="{BB962C8B-B14F-4D97-AF65-F5344CB8AC3E}">
        <p14:creationId xmlns:p14="http://schemas.microsoft.com/office/powerpoint/2010/main" val="33317077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Area Level Models</a:t>
            </a:r>
          </a:p>
        </p:txBody>
      </p:sp>
      <p:sp>
        <p:nvSpPr>
          <p:cNvPr id="5" name="Text Placeholder 4"/>
          <p:cNvSpPr>
            <a:spLocks noGrp="1"/>
          </p:cNvSpPr>
          <p:nvPr>
            <p:ph type="body" sz="quarter" idx="10"/>
          </p:nvPr>
        </p:nvSpPr>
        <p:spPr>
          <a:xfrm>
            <a:off x="411892" y="1865655"/>
            <a:ext cx="8265749" cy="3126690"/>
          </a:xfrm>
        </p:spPr>
        <p:txBody>
          <a:bodyPr wrap="square" lIns="91440" tIns="45720" rIns="91440" bIns="45720" anchor="t">
            <a:noAutofit/>
          </a:bodyPr>
          <a:lstStyle/>
          <a:p>
            <a:pPr marL="0" indent="0" algn="l">
              <a:buNone/>
            </a:pPr>
            <a:r>
              <a:rPr lang="en-US" b="1" i="0" dirty="0">
                <a:solidFill>
                  <a:srgbClr val="374151"/>
                </a:solidFill>
                <a:effectLst/>
              </a:rPr>
              <a:t>Step by step process:</a:t>
            </a:r>
          </a:p>
          <a:p>
            <a:pPr marL="342900" indent="-342900" algn="l">
              <a:buAutoNum type="arabicPeriod"/>
            </a:pPr>
            <a:r>
              <a:rPr lang="en-US" i="0" dirty="0">
                <a:solidFill>
                  <a:srgbClr val="374151"/>
                </a:solidFill>
                <a:effectLst/>
              </a:rPr>
              <a:t>Compute direct estimates.</a:t>
            </a:r>
            <a:endParaRPr lang="en-US" dirty="0">
              <a:solidFill>
                <a:srgbClr val="374151"/>
              </a:solidFill>
            </a:endParaRPr>
          </a:p>
          <a:p>
            <a:pPr marL="342900" indent="-342900" algn="l">
              <a:buAutoNum type="arabicPeriod"/>
            </a:pPr>
            <a:r>
              <a:rPr lang="en-US" dirty="0">
                <a:solidFill>
                  <a:srgbClr val="374151"/>
                </a:solidFill>
              </a:rPr>
              <a:t>Write out bias (CV) and accuracy (MSE) metrics. </a:t>
            </a:r>
          </a:p>
          <a:p>
            <a:pPr marL="342900" indent="-342900" algn="l">
              <a:buAutoNum type="arabicPeriod"/>
            </a:pPr>
            <a:r>
              <a:rPr lang="en-US" i="0" dirty="0">
                <a:solidFill>
                  <a:srgbClr val="374151"/>
                </a:solidFill>
                <a:effectLst/>
              </a:rPr>
              <a:t>Run initial linking model.</a:t>
            </a:r>
          </a:p>
          <a:p>
            <a:pPr marL="342900" indent="-342900" algn="l">
              <a:buAutoNum type="arabicPeriod"/>
            </a:pPr>
            <a:r>
              <a:rPr lang="en-US" dirty="0">
                <a:solidFill>
                  <a:srgbClr val="374151"/>
                </a:solidFill>
              </a:rPr>
              <a:t>Remove non-significant variables.</a:t>
            </a:r>
          </a:p>
          <a:p>
            <a:pPr marL="342900" indent="-342900" algn="l">
              <a:buAutoNum type="arabicPeriod"/>
            </a:pPr>
            <a:r>
              <a:rPr lang="en-US" dirty="0">
                <a:solidFill>
                  <a:srgbClr val="374151"/>
                </a:solidFill>
              </a:rPr>
              <a:t>Check VIF. Remove variables with high multicollinearity.</a:t>
            </a:r>
          </a:p>
          <a:p>
            <a:pPr marL="342900" indent="-342900" algn="l">
              <a:buAutoNum type="arabicPeriod"/>
            </a:pPr>
            <a:r>
              <a:rPr lang="en-US" i="0" dirty="0">
                <a:solidFill>
                  <a:srgbClr val="374151"/>
                </a:solidFill>
                <a:effectLst/>
              </a:rPr>
              <a:t>Rerun model. Remove non-significant variables again if any remain.</a:t>
            </a:r>
          </a:p>
          <a:p>
            <a:pPr marL="342900" indent="-342900" algn="l">
              <a:buAutoNum type="arabicPeriod"/>
            </a:pPr>
            <a:r>
              <a:rPr lang="en-US" dirty="0">
                <a:solidFill>
                  <a:srgbClr val="374151"/>
                </a:solidFill>
              </a:rPr>
              <a:t>Produce fitted estimates to create synthetic estimates.</a:t>
            </a:r>
          </a:p>
          <a:p>
            <a:pPr marL="342900" indent="-342900" algn="l">
              <a:buAutoNum type="arabicPeriod"/>
            </a:pPr>
            <a:r>
              <a:rPr lang="en-US" i="0" dirty="0">
                <a:solidFill>
                  <a:srgbClr val="374151"/>
                </a:solidFill>
                <a:effectLst/>
              </a:rPr>
              <a:t>Write out bias and accuracy metrics (CV and MSE).</a:t>
            </a:r>
          </a:p>
          <a:p>
            <a:pPr marL="342900" indent="-342900" algn="l">
              <a:buAutoNum type="arabicPeriod"/>
            </a:pPr>
            <a:r>
              <a:rPr lang="en-US" dirty="0">
                <a:solidFill>
                  <a:srgbClr val="374151"/>
                </a:solidFill>
              </a:rPr>
              <a:t>Combine direct and synthetic estimates to produce final SAE estimates. </a:t>
            </a:r>
            <a:endParaRPr lang="en-US" i="0" dirty="0">
              <a:solidFill>
                <a:srgbClr val="374151"/>
              </a:solidFill>
              <a:effectLst/>
            </a:endParaRPr>
          </a:p>
          <a:p>
            <a:pPr marL="0" indent="0" algn="l">
              <a:buNone/>
            </a:pPr>
            <a:endParaRPr lang="en-US" b="1" i="0" dirty="0">
              <a:solidFill>
                <a:srgbClr val="374151"/>
              </a:solidFill>
              <a:effectLst/>
            </a:endParaRPr>
          </a:p>
        </p:txBody>
      </p:sp>
    </p:spTree>
    <p:extLst>
      <p:ext uri="{BB962C8B-B14F-4D97-AF65-F5344CB8AC3E}">
        <p14:creationId xmlns:p14="http://schemas.microsoft.com/office/powerpoint/2010/main" val="13628104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Area Level Models</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i="0" dirty="0">
                <a:solidFill>
                  <a:srgbClr val="374151"/>
                </a:solidFill>
                <a:effectLst/>
              </a:rPr>
              <a:t>Advantages:</a:t>
            </a:r>
          </a:p>
          <a:p>
            <a:pPr algn="l">
              <a:buFontTx/>
              <a:buChar char="-"/>
            </a:pPr>
            <a:r>
              <a:rPr lang="en-US" dirty="0">
                <a:solidFill>
                  <a:srgbClr val="374151"/>
                </a:solidFill>
              </a:rPr>
              <a:t>Improve accuracy/efficiency (MSE).</a:t>
            </a:r>
          </a:p>
          <a:p>
            <a:pPr algn="l">
              <a:buFontTx/>
              <a:buChar char="-"/>
            </a:pPr>
            <a:r>
              <a:rPr lang="en-US" dirty="0">
                <a:solidFill>
                  <a:srgbClr val="374151"/>
                </a:solidFill>
              </a:rPr>
              <a:t>Incorporates unexplained heterogeneity between areas.</a:t>
            </a:r>
          </a:p>
          <a:p>
            <a:pPr algn="l">
              <a:buFontTx/>
              <a:buChar char="-"/>
            </a:pPr>
            <a:r>
              <a:rPr lang="en-US" dirty="0">
                <a:solidFill>
                  <a:srgbClr val="374151"/>
                </a:solidFill>
              </a:rPr>
              <a:t>Incorporates direct estimation where sample size is sufficient.</a:t>
            </a:r>
          </a:p>
          <a:p>
            <a:pPr algn="l">
              <a:buFontTx/>
              <a:buChar char="-"/>
            </a:pPr>
            <a:r>
              <a:rPr lang="en-US" dirty="0">
                <a:solidFill>
                  <a:srgbClr val="374151"/>
                </a:solidFill>
              </a:rPr>
              <a:t>Consistent with sampling design.</a:t>
            </a:r>
          </a:p>
          <a:p>
            <a:pPr algn="l">
              <a:buFontTx/>
              <a:buChar char="-"/>
            </a:pPr>
            <a:r>
              <a:rPr lang="en-US" dirty="0">
                <a:solidFill>
                  <a:srgbClr val="374151"/>
                </a:solidFill>
              </a:rPr>
              <a:t>Less affected by outliers and can produce estimates for areas not sampled</a:t>
            </a:r>
          </a:p>
          <a:p>
            <a:pPr algn="l">
              <a:buFontTx/>
              <a:buChar char="-"/>
            </a:pPr>
            <a:r>
              <a:rPr lang="en-US" dirty="0">
                <a:solidFill>
                  <a:srgbClr val="374151"/>
                </a:solidFill>
              </a:rPr>
              <a:t>Not computationally demanding.</a:t>
            </a:r>
          </a:p>
          <a:p>
            <a:pPr algn="l">
              <a:buFontTx/>
              <a:buChar char="-"/>
            </a:pPr>
            <a:r>
              <a:rPr lang="en-US" dirty="0">
                <a:solidFill>
                  <a:srgbClr val="374151"/>
                </a:solidFill>
              </a:rPr>
              <a:t>Unlike</a:t>
            </a:r>
            <a:r>
              <a:rPr lang="en-US" i="0" dirty="0">
                <a:solidFill>
                  <a:srgbClr val="374151"/>
                </a:solidFill>
                <a:effectLst/>
              </a:rPr>
              <a:t> unit-level models, does not require </a:t>
            </a:r>
            <a:r>
              <a:rPr lang="en-US" dirty="0">
                <a:solidFill>
                  <a:srgbClr val="374151"/>
                </a:solidFill>
              </a:rPr>
              <a:t>covariates that match auxiliary data.</a:t>
            </a:r>
            <a:endParaRPr lang="en-US" i="0" dirty="0">
              <a:solidFill>
                <a:srgbClr val="374151"/>
              </a:solidFill>
              <a:effectLst/>
            </a:endParaRPr>
          </a:p>
          <a:p>
            <a:pPr marL="0" indent="0" algn="l">
              <a:buNone/>
            </a:pPr>
            <a:endParaRPr lang="en-US" b="1" i="0" dirty="0">
              <a:solidFill>
                <a:srgbClr val="374151"/>
              </a:solidFill>
              <a:effectLst/>
            </a:endParaRPr>
          </a:p>
          <a:p>
            <a:pPr marL="0" indent="0" algn="l">
              <a:buNone/>
            </a:pPr>
            <a:endParaRPr lang="en-US" b="1" i="0" dirty="0">
              <a:solidFill>
                <a:srgbClr val="374151"/>
              </a:solidFill>
              <a:effectLst/>
            </a:endParaRPr>
          </a:p>
        </p:txBody>
      </p:sp>
    </p:spTree>
    <p:extLst>
      <p:ext uri="{BB962C8B-B14F-4D97-AF65-F5344CB8AC3E}">
        <p14:creationId xmlns:p14="http://schemas.microsoft.com/office/powerpoint/2010/main" val="9976831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Area Level Models</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i="0" dirty="0">
                <a:solidFill>
                  <a:srgbClr val="374151"/>
                </a:solidFill>
                <a:effectLst/>
              </a:rPr>
              <a:t>Disadvantages:</a:t>
            </a:r>
          </a:p>
          <a:p>
            <a:r>
              <a:rPr lang="en-US" i="0" dirty="0">
                <a:solidFill>
                  <a:srgbClr val="374151"/>
                </a:solidFill>
                <a:effectLst/>
              </a:rPr>
              <a:t>Model based estimates need to be checked.</a:t>
            </a:r>
          </a:p>
          <a:p>
            <a:r>
              <a:rPr lang="en-US" dirty="0">
                <a:solidFill>
                  <a:srgbClr val="374151"/>
                </a:solidFill>
              </a:rPr>
              <a:t>Model is fit only on sampled areas.</a:t>
            </a:r>
          </a:p>
          <a:p>
            <a:r>
              <a:rPr lang="en-US" dirty="0">
                <a:solidFill>
                  <a:srgbClr val="374151"/>
                </a:solidFill>
              </a:rPr>
              <a:t>Bias vs. accuracy trade-offs.</a:t>
            </a:r>
          </a:p>
          <a:p>
            <a:pPr lvl="1"/>
            <a:r>
              <a:rPr lang="en-US" i="0" dirty="0">
                <a:solidFill>
                  <a:srgbClr val="374151"/>
                </a:solidFill>
                <a:effectLst/>
              </a:rPr>
              <a:t>Prasad-Rao MSE estimator is approximately unbiased under the model with normality but is not design unbiased for a given area.</a:t>
            </a:r>
          </a:p>
        </p:txBody>
      </p:sp>
    </p:spTree>
    <p:extLst>
      <p:ext uri="{BB962C8B-B14F-4D97-AF65-F5344CB8AC3E}">
        <p14:creationId xmlns:p14="http://schemas.microsoft.com/office/powerpoint/2010/main" val="1478685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39125" y="2270443"/>
            <a:ext cx="8265749" cy="3431112"/>
          </a:xfrm>
        </p:spPr>
        <p:txBody>
          <a:bodyPr wrap="square" lIns="91440" tIns="45720" rIns="91440" bIns="45720" anchor="t">
            <a:noAutofit/>
          </a:bodyPr>
          <a:lstStyle/>
          <a:p>
            <a:pPr marL="0" indent="0" algn="ctr">
              <a:spcBef>
                <a:spcPct val="0"/>
              </a:spcBef>
              <a:buNone/>
            </a:pPr>
            <a:endParaRPr lang="en-US" sz="3200" cap="all" dirty="0">
              <a:solidFill>
                <a:schemeClr val="accent3"/>
              </a:solidFill>
              <a:ea typeface="+mj-ea"/>
              <a:cs typeface="Arial" panose="020B0604020202020204" pitchFamily="34" charset="0"/>
            </a:endParaRPr>
          </a:p>
          <a:p>
            <a:pPr marL="0" indent="0" algn="ctr">
              <a:spcBef>
                <a:spcPct val="0"/>
              </a:spcBef>
              <a:buNone/>
            </a:pPr>
            <a:endParaRPr lang="en-US" sz="3200" cap="all" dirty="0">
              <a:solidFill>
                <a:schemeClr val="accent3"/>
              </a:solidFill>
              <a:ea typeface="+mj-ea"/>
              <a:cs typeface="Arial" panose="020B0604020202020204" pitchFamily="34" charset="0"/>
            </a:endParaRPr>
          </a:p>
          <a:p>
            <a:pPr marL="0" indent="0" algn="ctr">
              <a:spcBef>
                <a:spcPct val="0"/>
              </a:spcBef>
              <a:buNone/>
            </a:pPr>
            <a:r>
              <a:rPr lang="en-US" sz="3200" cap="all" dirty="0">
                <a:solidFill>
                  <a:schemeClr val="accent3"/>
                </a:solidFill>
                <a:ea typeface="+mj-ea"/>
                <a:cs typeface="Arial" panose="020B0604020202020204" pitchFamily="34" charset="0"/>
              </a:rPr>
              <a:t>Live DEMO</a:t>
            </a:r>
          </a:p>
        </p:txBody>
      </p:sp>
    </p:spTree>
    <p:extLst>
      <p:ext uri="{BB962C8B-B14F-4D97-AF65-F5344CB8AC3E}">
        <p14:creationId xmlns:p14="http://schemas.microsoft.com/office/powerpoint/2010/main" val="2748135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Unit Level Models</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i="0" dirty="0">
                <a:solidFill>
                  <a:srgbClr val="374151"/>
                </a:solidFill>
                <a:effectLst/>
              </a:rPr>
              <a:t>Direct estimation:</a:t>
            </a:r>
          </a:p>
          <a:p>
            <a:pPr marL="0" indent="0" algn="l">
              <a:buNone/>
            </a:pPr>
            <a:endParaRPr lang="en-US" b="1" i="0" dirty="0">
              <a:solidFill>
                <a:srgbClr val="374151"/>
              </a:solidFill>
              <a:effectLst/>
            </a:endParaRPr>
          </a:p>
        </p:txBody>
      </p:sp>
    </p:spTree>
    <p:extLst>
      <p:ext uri="{BB962C8B-B14F-4D97-AF65-F5344CB8AC3E}">
        <p14:creationId xmlns:p14="http://schemas.microsoft.com/office/powerpoint/2010/main" val="33931470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Unit Level Models</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dirty="0">
                <a:solidFill>
                  <a:srgbClr val="374151"/>
                </a:solidFill>
              </a:rPr>
              <a:t>Empirical Best (EB) or </a:t>
            </a:r>
            <a:r>
              <a:rPr lang="en-US" b="1" dirty="0" err="1">
                <a:solidFill>
                  <a:srgbClr val="374151"/>
                </a:solidFill>
              </a:rPr>
              <a:t>Elbers</a:t>
            </a:r>
            <a:r>
              <a:rPr lang="en-US" b="1" dirty="0">
                <a:solidFill>
                  <a:srgbClr val="374151"/>
                </a:solidFill>
              </a:rPr>
              <a:t>, </a:t>
            </a:r>
            <a:r>
              <a:rPr lang="en-US" b="1" dirty="0" err="1">
                <a:solidFill>
                  <a:srgbClr val="374151"/>
                </a:solidFill>
              </a:rPr>
              <a:t>Lanjou</a:t>
            </a:r>
            <a:r>
              <a:rPr lang="en-US" b="1" dirty="0">
                <a:solidFill>
                  <a:srgbClr val="374151"/>
                </a:solidFill>
              </a:rPr>
              <a:t> and </a:t>
            </a:r>
            <a:r>
              <a:rPr lang="en-US" b="1" dirty="0" err="1">
                <a:solidFill>
                  <a:srgbClr val="374151"/>
                </a:solidFill>
              </a:rPr>
              <a:t>Lanjouw</a:t>
            </a:r>
            <a:r>
              <a:rPr lang="en-US" b="1" dirty="0">
                <a:solidFill>
                  <a:srgbClr val="374151"/>
                </a:solidFill>
              </a:rPr>
              <a:t> (ELL) model</a:t>
            </a:r>
            <a:r>
              <a:rPr lang="en-US" b="1" i="0" dirty="0">
                <a:solidFill>
                  <a:srgbClr val="374151"/>
                </a:solidFill>
                <a:effectLst/>
              </a:rPr>
              <a:t>: </a:t>
            </a:r>
            <a:r>
              <a:rPr lang="en-US" i="0" dirty="0">
                <a:solidFill>
                  <a:srgbClr val="374151"/>
                </a:solidFill>
                <a:effectLst/>
              </a:rPr>
              <a:t>relying on estimating the distribution of the outcome variable using a set of covariates common in both the survey dataset and a </a:t>
            </a:r>
            <a:r>
              <a:rPr lang="en-US" i="0" dirty="0" err="1">
                <a:solidFill>
                  <a:srgbClr val="374151"/>
                </a:solidFill>
                <a:effectLst/>
              </a:rPr>
              <a:t>largerauxiliary</a:t>
            </a:r>
            <a:r>
              <a:rPr lang="en-US" i="0" dirty="0">
                <a:solidFill>
                  <a:srgbClr val="374151"/>
                </a:solidFill>
                <a:effectLst/>
              </a:rPr>
              <a:t> dataset (typically the population census).</a:t>
            </a:r>
          </a:p>
          <a:p>
            <a:r>
              <a:rPr lang="en-US" i="0" dirty="0">
                <a:solidFill>
                  <a:srgbClr val="374151"/>
                </a:solidFill>
                <a:effectLst/>
              </a:rPr>
              <a:t>Unit level models allow us </a:t>
            </a:r>
            <a:r>
              <a:rPr lang="en-US" dirty="0">
                <a:solidFill>
                  <a:srgbClr val="374151"/>
                </a:solidFill>
              </a:rPr>
              <a:t>to “borrow strength” by incorporating information from other areas, measured variables, and datasets.</a:t>
            </a:r>
          </a:p>
          <a:p>
            <a:r>
              <a:rPr lang="en-US" dirty="0">
                <a:solidFill>
                  <a:srgbClr val="374151"/>
                </a:solidFill>
              </a:rPr>
              <a:t>Need to have a survey and auxiliary data (i.e. census).</a:t>
            </a:r>
          </a:p>
          <a:p>
            <a:r>
              <a:rPr lang="en-US" dirty="0">
                <a:solidFill>
                  <a:srgbClr val="374151"/>
                </a:solidFill>
              </a:rPr>
              <a:t>Model requirements:</a:t>
            </a:r>
          </a:p>
          <a:p>
            <a:pPr lvl="1"/>
            <a:r>
              <a:rPr lang="en-US" dirty="0">
                <a:solidFill>
                  <a:srgbClr val="374151"/>
                </a:solidFill>
              </a:rPr>
              <a:t>Ideally from similar years.</a:t>
            </a:r>
          </a:p>
          <a:p>
            <a:pPr lvl="1"/>
            <a:r>
              <a:rPr lang="en-US" dirty="0">
                <a:solidFill>
                  <a:srgbClr val="374151"/>
                </a:solidFill>
              </a:rPr>
              <a:t>A set of variables in survey that are related to outcome variable.</a:t>
            </a:r>
          </a:p>
          <a:p>
            <a:pPr lvl="1"/>
            <a:r>
              <a:rPr lang="en-US" dirty="0">
                <a:solidFill>
                  <a:srgbClr val="374151"/>
                </a:solidFill>
              </a:rPr>
              <a:t>Census must contain same variables in survey except for outcome variable.</a:t>
            </a:r>
          </a:p>
          <a:p>
            <a:pPr lvl="1"/>
            <a:r>
              <a:rPr lang="en-US" dirty="0">
                <a:solidFill>
                  <a:srgbClr val="374151"/>
                </a:solidFill>
              </a:rPr>
              <a:t>Location variable (small areas) must use same identification in both survey and census to properly link together.</a:t>
            </a:r>
          </a:p>
        </p:txBody>
      </p:sp>
    </p:spTree>
    <p:extLst>
      <p:ext uri="{BB962C8B-B14F-4D97-AF65-F5344CB8AC3E}">
        <p14:creationId xmlns:p14="http://schemas.microsoft.com/office/powerpoint/2010/main" val="1812376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Small Area Estimation</a:t>
            </a:r>
            <a:br>
              <a:rPr lang="en-US" dirty="0"/>
            </a:br>
            <a:r>
              <a:rPr lang="en-US" dirty="0"/>
              <a:t>An Introduction</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0" i="0" dirty="0">
                <a:solidFill>
                  <a:srgbClr val="374151"/>
                </a:solidFill>
                <a:effectLst/>
              </a:rPr>
              <a:t>Small area estimation refers to a series of statistical methods that attempt to produce model-based estimates for areas whose sample sizes are inadequate to produce estimates using traditional design-based techniques.</a:t>
            </a:r>
            <a:br>
              <a:rPr lang="en-US" b="0" i="0" dirty="0">
                <a:solidFill>
                  <a:srgbClr val="374151"/>
                </a:solidFill>
                <a:effectLst/>
              </a:rPr>
            </a:br>
            <a:endParaRPr lang="en-US" b="0" i="0" dirty="0">
              <a:solidFill>
                <a:srgbClr val="374151"/>
              </a:solidFill>
              <a:effectLst/>
            </a:endParaRPr>
          </a:p>
          <a:p>
            <a:pPr marL="742950" lvl="1" indent="-285750" algn="l">
              <a:buFont typeface="Arial" panose="020B0604020202020204" pitchFamily="34" charset="0"/>
              <a:buChar char="•"/>
            </a:pPr>
            <a:r>
              <a:rPr lang="en-US" i="0" dirty="0">
                <a:solidFill>
                  <a:srgbClr val="374151"/>
                </a:solidFill>
                <a:effectLst/>
              </a:rPr>
              <a:t>“Small area”</a:t>
            </a:r>
            <a:r>
              <a:rPr lang="en-US" b="0" i="0" dirty="0">
                <a:solidFill>
                  <a:srgbClr val="374151"/>
                </a:solidFill>
                <a:effectLst/>
              </a:rPr>
              <a:t> typically refers to a small geographical area such as a district or county (ADMIN-2 or lower).</a:t>
            </a:r>
          </a:p>
          <a:p>
            <a:pPr marL="742950" lvl="1" indent="-285750" algn="l">
              <a:buFont typeface="Arial" panose="020B0604020202020204" pitchFamily="34" charset="0"/>
              <a:buChar char="•"/>
            </a:pPr>
            <a:r>
              <a:rPr lang="en-US" dirty="0">
                <a:solidFill>
                  <a:srgbClr val="374151"/>
                </a:solidFill>
              </a:rPr>
              <a:t>Linking survey data with auxiliary information from other data sources to provide wider coverage for the survey estimator.</a:t>
            </a:r>
          </a:p>
          <a:p>
            <a:pPr marL="742950" lvl="1" indent="-285750" algn="l">
              <a:buFont typeface="Arial" panose="020B0604020202020204" pitchFamily="34" charset="0"/>
              <a:buChar char="•"/>
            </a:pPr>
            <a:endParaRPr lang="en-US" b="0" i="0" dirty="0">
              <a:solidFill>
                <a:srgbClr val="374151"/>
              </a:solidFill>
              <a:effectLst/>
            </a:endParaRPr>
          </a:p>
        </p:txBody>
      </p:sp>
    </p:spTree>
    <p:extLst>
      <p:ext uri="{BB962C8B-B14F-4D97-AF65-F5344CB8AC3E}">
        <p14:creationId xmlns:p14="http://schemas.microsoft.com/office/powerpoint/2010/main" val="35136131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Unit Level Models</a:t>
            </a:r>
          </a:p>
        </p:txBody>
      </p:sp>
      <p:sp>
        <p:nvSpPr>
          <p:cNvPr id="5" name="Text Placeholder 4"/>
          <p:cNvSpPr>
            <a:spLocks noGrp="1"/>
          </p:cNvSpPr>
          <p:nvPr>
            <p:ph type="body" sz="quarter" idx="10"/>
          </p:nvPr>
        </p:nvSpPr>
        <p:spPr>
          <a:xfrm>
            <a:off x="429966" y="1865655"/>
            <a:ext cx="8265749" cy="3126690"/>
          </a:xfrm>
        </p:spPr>
        <p:txBody>
          <a:bodyPr wrap="square" lIns="91440" tIns="45720" rIns="91440" bIns="45720" anchor="t">
            <a:noAutofit/>
          </a:bodyPr>
          <a:lstStyle/>
          <a:p>
            <a:pPr marL="0" indent="0" algn="l">
              <a:buNone/>
            </a:pPr>
            <a:r>
              <a:rPr lang="en-US" b="1" dirty="0">
                <a:solidFill>
                  <a:srgbClr val="374151"/>
                </a:solidFill>
              </a:rPr>
              <a:t>Decision process</a:t>
            </a:r>
          </a:p>
          <a:p>
            <a:pPr algn="l">
              <a:buFontTx/>
              <a:buChar char="-"/>
            </a:pPr>
            <a:r>
              <a:rPr lang="en-US" i="0" dirty="0">
                <a:solidFill>
                  <a:srgbClr val="374151"/>
                </a:solidFill>
                <a:effectLst/>
              </a:rPr>
              <a:t>Potential covariates need to be examined thoroughly in both survey and census.</a:t>
            </a:r>
          </a:p>
          <a:p>
            <a:pPr lvl="1">
              <a:buFontTx/>
              <a:buChar char="-"/>
            </a:pPr>
            <a:r>
              <a:rPr lang="en-US" i="0" dirty="0">
                <a:solidFill>
                  <a:srgbClr val="374151"/>
                </a:solidFill>
                <a:effectLst/>
              </a:rPr>
              <a:t>Variable may be common in both but response options or categories may differ (i.e. an education variable may have different levels of schooling).</a:t>
            </a:r>
          </a:p>
          <a:p>
            <a:pPr>
              <a:buFontTx/>
              <a:buChar char="-"/>
            </a:pPr>
            <a:r>
              <a:rPr lang="en-US" dirty="0">
                <a:solidFill>
                  <a:srgbClr val="374151"/>
                </a:solidFill>
              </a:rPr>
              <a:t>Check on survey weights</a:t>
            </a:r>
            <a:r>
              <a:rPr lang="en-US" i="0" dirty="0">
                <a:solidFill>
                  <a:srgbClr val="374151"/>
                </a:solidFill>
                <a:effectLst/>
              </a:rPr>
              <a:t> to understand how they are constructed.</a:t>
            </a:r>
          </a:p>
          <a:p>
            <a:pPr>
              <a:buFontTx/>
              <a:buChar char="-"/>
            </a:pPr>
            <a:r>
              <a:rPr lang="en-US" dirty="0">
                <a:solidFill>
                  <a:srgbClr val="374151"/>
                </a:solidFill>
              </a:rPr>
              <a:t>Model selection: </a:t>
            </a:r>
          </a:p>
          <a:p>
            <a:pPr lvl="1">
              <a:buFontTx/>
              <a:buChar char="-"/>
            </a:pPr>
            <a:r>
              <a:rPr lang="en-US" dirty="0">
                <a:solidFill>
                  <a:srgbClr val="374151"/>
                </a:solidFill>
              </a:rPr>
              <a:t>Restricted maximum likelihood (REML) or generalized least squares (GLS).</a:t>
            </a:r>
          </a:p>
          <a:p>
            <a:pPr lvl="1">
              <a:buFontTx/>
              <a:buChar char="-"/>
            </a:pPr>
            <a:r>
              <a:rPr lang="en-US" i="0" dirty="0">
                <a:solidFill>
                  <a:srgbClr val="374151"/>
                </a:solidFill>
                <a:effectLst/>
              </a:rPr>
              <a:t>Specifying random effects at level of small areas (i.e. district) or level below (i.e. cluster)? </a:t>
            </a:r>
          </a:p>
          <a:p>
            <a:pPr lvl="2">
              <a:buFontTx/>
              <a:buChar char="-"/>
            </a:pPr>
            <a:r>
              <a:rPr lang="en-US" sz="1600" i="0" dirty="0">
                <a:solidFill>
                  <a:srgbClr val="374151"/>
                </a:solidFill>
                <a:effectLst/>
              </a:rPr>
              <a:t> If the latter, a two-fold nested error model with cluster effected nested within area effects can be used.</a:t>
            </a:r>
            <a:endParaRPr lang="en-US" sz="1600" dirty="0">
              <a:solidFill>
                <a:srgbClr val="374151"/>
              </a:solidFill>
            </a:endParaRPr>
          </a:p>
          <a:p>
            <a:pPr lvl="2">
              <a:buFontTx/>
              <a:buChar char="-"/>
            </a:pPr>
            <a:r>
              <a:rPr lang="en-US" sz="1600" dirty="0">
                <a:solidFill>
                  <a:srgbClr val="374151"/>
                </a:solidFill>
              </a:rPr>
              <a:t> Depends on level of variance of both levels.</a:t>
            </a:r>
            <a:endParaRPr lang="en-US" sz="1600" i="0" dirty="0">
              <a:solidFill>
                <a:srgbClr val="374151"/>
              </a:solidFill>
              <a:effectLst/>
            </a:endParaRPr>
          </a:p>
          <a:p>
            <a:pPr marL="0" indent="0" algn="l">
              <a:buNone/>
            </a:pPr>
            <a:endParaRPr lang="en-US" b="1" i="0" dirty="0">
              <a:solidFill>
                <a:srgbClr val="374151"/>
              </a:solidFill>
              <a:effectLst/>
            </a:endParaRPr>
          </a:p>
        </p:txBody>
      </p:sp>
    </p:spTree>
    <p:extLst>
      <p:ext uri="{BB962C8B-B14F-4D97-AF65-F5344CB8AC3E}">
        <p14:creationId xmlns:p14="http://schemas.microsoft.com/office/powerpoint/2010/main" val="20317899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Unit Level Models</a:t>
            </a:r>
          </a:p>
        </p:txBody>
      </p:sp>
      <p:sp>
        <p:nvSpPr>
          <p:cNvPr id="5" name="Text Placeholder 4"/>
          <p:cNvSpPr>
            <a:spLocks noGrp="1"/>
          </p:cNvSpPr>
          <p:nvPr>
            <p:ph type="body" sz="quarter" idx="10"/>
          </p:nvPr>
        </p:nvSpPr>
        <p:spPr>
          <a:xfrm>
            <a:off x="429966" y="1865655"/>
            <a:ext cx="8265749" cy="3126690"/>
          </a:xfrm>
        </p:spPr>
        <p:txBody>
          <a:bodyPr wrap="square" lIns="91440" tIns="45720" rIns="91440" bIns="45720" anchor="t">
            <a:noAutofit/>
          </a:bodyPr>
          <a:lstStyle/>
          <a:p>
            <a:pPr marL="0" indent="0" algn="l">
              <a:buNone/>
            </a:pPr>
            <a:r>
              <a:rPr lang="en-US" b="1" dirty="0">
                <a:solidFill>
                  <a:srgbClr val="374151"/>
                </a:solidFill>
              </a:rPr>
              <a:t>Model selection (cont.):</a:t>
            </a:r>
          </a:p>
          <a:p>
            <a:r>
              <a:rPr lang="en-US" dirty="0">
                <a:solidFill>
                  <a:srgbClr val="374151"/>
                </a:solidFill>
              </a:rPr>
              <a:t>REML model – does not incorporate survey weights nor heteroskedasticity.</a:t>
            </a:r>
          </a:p>
          <a:p>
            <a:pPr lvl="1"/>
            <a:r>
              <a:rPr lang="en-US" dirty="0">
                <a:solidFill>
                  <a:srgbClr val="374151"/>
                </a:solidFill>
              </a:rPr>
              <a:t>Uses Monte Carlo simulation to produce point estimates.</a:t>
            </a:r>
          </a:p>
          <a:p>
            <a:pPr lvl="1"/>
            <a:r>
              <a:rPr lang="en-US" dirty="0">
                <a:solidFill>
                  <a:srgbClr val="374151"/>
                </a:solidFill>
              </a:rPr>
              <a:t>Can be used for one-fold or two-fold error nested models.</a:t>
            </a:r>
          </a:p>
          <a:p>
            <a:r>
              <a:rPr lang="en-US" dirty="0">
                <a:solidFill>
                  <a:srgbClr val="374151"/>
                </a:solidFill>
              </a:rPr>
              <a:t>Henderson’s III GLS model – allows for inclusion of heteroskedasticity and survey weights.</a:t>
            </a:r>
          </a:p>
          <a:p>
            <a:pPr lvl="1"/>
            <a:r>
              <a:rPr lang="en-US" dirty="0">
                <a:solidFill>
                  <a:srgbClr val="374151"/>
                </a:solidFill>
              </a:rPr>
              <a:t>Can only be used for one-fold models.</a:t>
            </a:r>
          </a:p>
          <a:p>
            <a:r>
              <a:rPr lang="en-US" dirty="0">
                <a:solidFill>
                  <a:srgbClr val="374151"/>
                </a:solidFill>
              </a:rPr>
              <a:t>Alpha Test to determine which model has a better fit.</a:t>
            </a:r>
          </a:p>
          <a:p>
            <a:pPr algn="l">
              <a:buFontTx/>
              <a:buChar char="-"/>
            </a:pPr>
            <a:endParaRPr lang="en-US" b="1" i="0" dirty="0">
              <a:solidFill>
                <a:srgbClr val="374151"/>
              </a:solidFill>
              <a:effectLst/>
            </a:endParaRPr>
          </a:p>
        </p:txBody>
      </p:sp>
    </p:spTree>
    <p:extLst>
      <p:ext uri="{BB962C8B-B14F-4D97-AF65-F5344CB8AC3E}">
        <p14:creationId xmlns:p14="http://schemas.microsoft.com/office/powerpoint/2010/main" val="18915753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15854-A5C4-9417-1DEB-B4F7167FE849}"/>
              </a:ext>
            </a:extLst>
          </p:cNvPr>
          <p:cNvSpPr>
            <a:spLocks noGrp="1"/>
          </p:cNvSpPr>
          <p:nvPr>
            <p:ph type="title"/>
          </p:nvPr>
        </p:nvSpPr>
        <p:spPr/>
        <p:txBody>
          <a:bodyPr/>
          <a:lstStyle/>
          <a:p>
            <a:r>
              <a:rPr lang="en-US" dirty="0"/>
              <a:t>Unit Based Models</a:t>
            </a:r>
          </a:p>
        </p:txBody>
      </p:sp>
      <p:sp>
        <p:nvSpPr>
          <p:cNvPr id="3" name="Text Placeholder 2">
            <a:extLst>
              <a:ext uri="{FF2B5EF4-FFF2-40B4-BE49-F238E27FC236}">
                <a16:creationId xmlns:a16="http://schemas.microsoft.com/office/drawing/2014/main" id="{6679163D-4300-6038-9E09-E9AD9D9538C0}"/>
              </a:ext>
            </a:extLst>
          </p:cNvPr>
          <p:cNvSpPr>
            <a:spLocks noGrp="1"/>
          </p:cNvSpPr>
          <p:nvPr>
            <p:ph type="body" sz="quarter" idx="10"/>
          </p:nvPr>
        </p:nvSpPr>
        <p:spPr/>
        <p:txBody>
          <a:bodyPr/>
          <a:lstStyle/>
          <a:p>
            <a:r>
              <a:rPr lang="en-US" dirty="0"/>
              <a:t>Once model selection is complete, we can focus on which covariates to include.</a:t>
            </a:r>
          </a:p>
          <a:p>
            <a:pPr lvl="1"/>
            <a:r>
              <a:rPr lang="en-US" dirty="0"/>
              <a:t>Should only be those that are statistically significant among those initially chosen (similar to Fey Herriot Model).</a:t>
            </a:r>
          </a:p>
          <a:p>
            <a:pPr lvl="1"/>
            <a:r>
              <a:rPr lang="en-US" dirty="0"/>
              <a:t>Make any data transformations to variables to include.</a:t>
            </a:r>
          </a:p>
          <a:p>
            <a:r>
              <a:rPr lang="en-US" dirty="0"/>
              <a:t>Simulation stage</a:t>
            </a:r>
          </a:p>
          <a:p>
            <a:pPr lvl="1"/>
            <a:r>
              <a:rPr lang="en-US" dirty="0"/>
              <a:t>Import census data (only necessary variables named same as in survey).</a:t>
            </a:r>
          </a:p>
          <a:p>
            <a:pPr lvl="1"/>
            <a:r>
              <a:rPr lang="en-US" dirty="0"/>
              <a:t>Produce point estimates through Monte Carlo simulation.</a:t>
            </a:r>
          </a:p>
          <a:p>
            <a:pPr lvl="2"/>
            <a:r>
              <a:rPr lang="en-US" sz="1600" dirty="0"/>
              <a:t>Recommended number of simulations: at least 100.</a:t>
            </a:r>
          </a:p>
          <a:p>
            <a:pPr lvl="1"/>
            <a:r>
              <a:rPr lang="en-US" dirty="0"/>
              <a:t>Estimation of MSE.</a:t>
            </a:r>
          </a:p>
          <a:p>
            <a:pPr lvl="2"/>
            <a:r>
              <a:rPr lang="en-US" sz="1600" dirty="0"/>
              <a:t>Recommended at least 200 </a:t>
            </a:r>
            <a:r>
              <a:rPr lang="en-US" sz="1600" dirty="0" err="1"/>
              <a:t>bootsrap</a:t>
            </a:r>
            <a:r>
              <a:rPr lang="en-US" sz="1600" dirty="0"/>
              <a:t> replications to estimate MSE.</a:t>
            </a:r>
          </a:p>
          <a:p>
            <a:pPr lvl="1"/>
            <a:endParaRPr lang="en-US" dirty="0"/>
          </a:p>
        </p:txBody>
      </p:sp>
    </p:spTree>
    <p:extLst>
      <p:ext uri="{BB962C8B-B14F-4D97-AF65-F5344CB8AC3E}">
        <p14:creationId xmlns:p14="http://schemas.microsoft.com/office/powerpoint/2010/main" val="38745867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Unit Level Models</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dirty="0">
                <a:solidFill>
                  <a:srgbClr val="374151"/>
                </a:solidFill>
              </a:rPr>
              <a:t>Advantages</a:t>
            </a:r>
            <a:r>
              <a:rPr lang="en-US" b="1" i="0" dirty="0">
                <a:solidFill>
                  <a:srgbClr val="374151"/>
                </a:solidFill>
                <a:effectLst/>
              </a:rPr>
              <a:t>:</a:t>
            </a:r>
          </a:p>
          <a:p>
            <a:r>
              <a:rPr lang="en-US" i="0" dirty="0">
                <a:solidFill>
                  <a:srgbClr val="374151"/>
                </a:solidFill>
                <a:effectLst/>
              </a:rPr>
              <a:t>Model is based on household-level data, which gives greater detailed information.</a:t>
            </a:r>
          </a:p>
          <a:p>
            <a:r>
              <a:rPr lang="en-US" dirty="0">
                <a:solidFill>
                  <a:srgbClr val="374151"/>
                </a:solidFill>
              </a:rPr>
              <a:t>Can provide estimates for non-sampled areas.</a:t>
            </a:r>
          </a:p>
          <a:p>
            <a:r>
              <a:rPr lang="en-US" dirty="0">
                <a:solidFill>
                  <a:srgbClr val="374151"/>
                </a:solidFill>
              </a:rPr>
              <a:t>Optimal – minimize MSE under the model.</a:t>
            </a:r>
          </a:p>
          <a:p>
            <a:r>
              <a:rPr lang="en-US" i="0" dirty="0">
                <a:solidFill>
                  <a:srgbClr val="374151"/>
                </a:solidFill>
                <a:effectLst/>
              </a:rPr>
              <a:t>Estimates are unbiased if model is true and parameters are known.</a:t>
            </a:r>
          </a:p>
          <a:p>
            <a:r>
              <a:rPr lang="en-US" dirty="0">
                <a:solidFill>
                  <a:srgbClr val="374151"/>
                </a:solidFill>
              </a:rPr>
              <a:t>Can get estimates at any level of aggregates.</a:t>
            </a:r>
            <a:endParaRPr lang="en-US" i="0" dirty="0">
              <a:solidFill>
                <a:srgbClr val="374151"/>
              </a:solidFill>
              <a:effectLst/>
            </a:endParaRPr>
          </a:p>
          <a:p>
            <a:pPr marL="0" indent="0" algn="l">
              <a:buNone/>
            </a:pPr>
            <a:endParaRPr lang="en-US" b="1" dirty="0">
              <a:solidFill>
                <a:srgbClr val="374151"/>
              </a:solidFill>
            </a:endParaRPr>
          </a:p>
          <a:p>
            <a:pPr marL="0" indent="0" algn="l">
              <a:buNone/>
            </a:pPr>
            <a:endParaRPr lang="en-US" b="1" i="0" dirty="0">
              <a:solidFill>
                <a:srgbClr val="374151"/>
              </a:solidFill>
              <a:effectLst/>
            </a:endParaRPr>
          </a:p>
        </p:txBody>
      </p:sp>
    </p:spTree>
    <p:extLst>
      <p:ext uri="{BB962C8B-B14F-4D97-AF65-F5344CB8AC3E}">
        <p14:creationId xmlns:p14="http://schemas.microsoft.com/office/powerpoint/2010/main" val="19924972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Unit Level Models</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dirty="0">
                <a:solidFill>
                  <a:srgbClr val="374151"/>
                </a:solidFill>
              </a:rPr>
              <a:t>Disadvantages</a:t>
            </a:r>
            <a:r>
              <a:rPr lang="en-US" b="1" i="0" dirty="0">
                <a:solidFill>
                  <a:srgbClr val="374151"/>
                </a:solidFill>
                <a:effectLst/>
              </a:rPr>
              <a:t>:</a:t>
            </a:r>
          </a:p>
          <a:p>
            <a:r>
              <a:rPr lang="en-US" i="0" dirty="0">
                <a:solidFill>
                  <a:srgbClr val="374151"/>
                </a:solidFill>
                <a:effectLst/>
              </a:rPr>
              <a:t>Can produce noisy estimates and may be worse than direct estimates if heterogeneity between areas is not explained.</a:t>
            </a:r>
          </a:p>
          <a:p>
            <a:r>
              <a:rPr lang="en-US" dirty="0">
                <a:solidFill>
                  <a:srgbClr val="374151"/>
                </a:solidFill>
              </a:rPr>
              <a:t>Need to check model after producing estimates.</a:t>
            </a:r>
          </a:p>
          <a:p>
            <a:r>
              <a:rPr lang="en-US" i="0" dirty="0">
                <a:solidFill>
                  <a:srgbClr val="374151"/>
                </a:solidFill>
                <a:effectLst/>
              </a:rPr>
              <a:t>Bootstrap methods for MSE estimation is computationally intensive.</a:t>
            </a:r>
          </a:p>
          <a:p>
            <a:r>
              <a:rPr lang="en-US" dirty="0">
                <a:solidFill>
                  <a:srgbClr val="374151"/>
                </a:solidFill>
              </a:rPr>
              <a:t>EB estimates do not consider sampling design and are not design unbiased.</a:t>
            </a:r>
            <a:endParaRPr lang="en-US" i="0" dirty="0">
              <a:solidFill>
                <a:srgbClr val="374151"/>
              </a:solidFill>
              <a:effectLst/>
            </a:endParaRPr>
          </a:p>
          <a:p>
            <a:pPr marL="0" indent="0" algn="l">
              <a:buNone/>
            </a:pPr>
            <a:endParaRPr lang="en-US" b="1" dirty="0">
              <a:solidFill>
                <a:srgbClr val="374151"/>
              </a:solidFill>
            </a:endParaRPr>
          </a:p>
          <a:p>
            <a:pPr marL="0" indent="0" algn="l">
              <a:buNone/>
            </a:pPr>
            <a:endParaRPr lang="en-US" b="1" i="0" dirty="0">
              <a:solidFill>
                <a:srgbClr val="374151"/>
              </a:solidFill>
              <a:effectLst/>
            </a:endParaRPr>
          </a:p>
        </p:txBody>
      </p:sp>
    </p:spTree>
    <p:extLst>
      <p:ext uri="{BB962C8B-B14F-4D97-AF65-F5344CB8AC3E}">
        <p14:creationId xmlns:p14="http://schemas.microsoft.com/office/powerpoint/2010/main" val="42476239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439125" y="2270443"/>
            <a:ext cx="8265749" cy="3431112"/>
          </a:xfrm>
        </p:spPr>
        <p:txBody>
          <a:bodyPr wrap="square" lIns="91440" tIns="45720" rIns="91440" bIns="45720" anchor="t">
            <a:noAutofit/>
          </a:bodyPr>
          <a:lstStyle/>
          <a:p>
            <a:pPr marL="0" indent="0" algn="ctr">
              <a:spcBef>
                <a:spcPct val="0"/>
              </a:spcBef>
              <a:buNone/>
            </a:pPr>
            <a:endParaRPr lang="en-US" sz="3200" cap="all" dirty="0">
              <a:solidFill>
                <a:schemeClr val="accent3"/>
              </a:solidFill>
              <a:ea typeface="+mj-ea"/>
              <a:cs typeface="Arial" panose="020B0604020202020204" pitchFamily="34" charset="0"/>
            </a:endParaRPr>
          </a:p>
          <a:p>
            <a:pPr marL="0" indent="0" algn="ctr">
              <a:spcBef>
                <a:spcPct val="0"/>
              </a:spcBef>
              <a:buNone/>
            </a:pPr>
            <a:endParaRPr lang="en-US" sz="3200" cap="all" dirty="0">
              <a:solidFill>
                <a:schemeClr val="accent3"/>
              </a:solidFill>
              <a:ea typeface="+mj-ea"/>
              <a:cs typeface="Arial" panose="020B0604020202020204" pitchFamily="34" charset="0"/>
            </a:endParaRPr>
          </a:p>
          <a:p>
            <a:pPr marL="0" indent="0" algn="ctr">
              <a:spcBef>
                <a:spcPct val="0"/>
              </a:spcBef>
              <a:buNone/>
            </a:pPr>
            <a:r>
              <a:rPr lang="en-US" sz="3200" cap="all" dirty="0">
                <a:solidFill>
                  <a:schemeClr val="accent3"/>
                </a:solidFill>
                <a:ea typeface="+mj-ea"/>
                <a:cs typeface="Arial" panose="020B0604020202020204" pitchFamily="34" charset="0"/>
              </a:rPr>
              <a:t>Live DEMO</a:t>
            </a:r>
          </a:p>
        </p:txBody>
      </p:sp>
    </p:spTree>
    <p:extLst>
      <p:ext uri="{BB962C8B-B14F-4D97-AF65-F5344CB8AC3E}">
        <p14:creationId xmlns:p14="http://schemas.microsoft.com/office/powerpoint/2010/main" val="23391799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F098F3-68E0-D50E-6352-B517C4BA64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1379B6-8B81-3904-9067-23749E167EE3}"/>
              </a:ext>
            </a:extLst>
          </p:cNvPr>
          <p:cNvSpPr>
            <a:spLocks noGrp="1"/>
          </p:cNvSpPr>
          <p:nvPr>
            <p:ph type="title"/>
          </p:nvPr>
        </p:nvSpPr>
        <p:spPr>
          <a:xfrm>
            <a:off x="355600" y="1210733"/>
            <a:ext cx="8229600" cy="597049"/>
          </a:xfrm>
        </p:spPr>
        <p:txBody>
          <a:bodyPr/>
          <a:lstStyle/>
          <a:p>
            <a:r>
              <a:rPr lang="en-US" dirty="0"/>
              <a:t>Additional Materials</a:t>
            </a:r>
          </a:p>
        </p:txBody>
      </p:sp>
      <p:sp>
        <p:nvSpPr>
          <p:cNvPr id="5" name="Text Placeholder 4">
            <a:extLst>
              <a:ext uri="{FF2B5EF4-FFF2-40B4-BE49-F238E27FC236}">
                <a16:creationId xmlns:a16="http://schemas.microsoft.com/office/drawing/2014/main" id="{087BB215-135E-45A9-6180-E8AF47D075D7}"/>
              </a:ext>
            </a:extLst>
          </p:cNvPr>
          <p:cNvSpPr>
            <a:spLocks noGrp="1"/>
          </p:cNvSpPr>
          <p:nvPr>
            <p:ph type="body" sz="quarter" idx="10"/>
          </p:nvPr>
        </p:nvSpPr>
        <p:spPr>
          <a:xfrm>
            <a:off x="448041" y="1921933"/>
            <a:ext cx="8229600" cy="3677579"/>
          </a:xfrm>
        </p:spPr>
        <p:txBody>
          <a:bodyPr wrap="square" lIns="91440" tIns="45720" rIns="91440" bIns="45720" anchor="t">
            <a:noAutofit/>
          </a:bodyPr>
          <a:lstStyle/>
          <a:p>
            <a:pPr algn="l">
              <a:lnSpc>
                <a:spcPct val="150000"/>
              </a:lnSpc>
              <a:buFont typeface="Arial" panose="020B0604020202020204" pitchFamily="34" charset="0"/>
              <a:buChar char="•"/>
            </a:pPr>
            <a:r>
              <a:rPr lang="en-US" b="1" i="0" dirty="0">
                <a:solidFill>
                  <a:srgbClr val="374151"/>
                </a:solidFill>
                <a:effectLst/>
              </a:rPr>
              <a:t>Examples highlighting Ghana:</a:t>
            </a:r>
          </a:p>
          <a:p>
            <a:pPr marL="0" marR="0" algn="l">
              <a:spcBef>
                <a:spcPts val="0"/>
              </a:spcBef>
              <a:spcAft>
                <a:spcPts val="0"/>
              </a:spcAft>
            </a:pPr>
            <a:r>
              <a:rPr lang="en-US" sz="1800" b="0" i="0" u="sng" dirty="0">
                <a:solidFill>
                  <a:srgbClr val="0000FF"/>
                </a:solidFill>
                <a:effectLst/>
                <a:highlight>
                  <a:srgbClr val="FFFFFF"/>
                </a:highlight>
                <a:latin typeface="Aptos" panose="020B0004020202020204" pitchFamily="34" charset="0"/>
                <a:hlinkClick r:id="rId2"/>
              </a:rPr>
              <a:t>District-level Estimates of Institutional Births in Ghana: Application of Small Area Estimation Technique Using Census and DHS Data (uow.edu.au)</a:t>
            </a:r>
            <a:endParaRPr lang="en-US" sz="1800" b="0" i="0" dirty="0">
              <a:solidFill>
                <a:srgbClr val="242424"/>
              </a:solidFill>
              <a:effectLst/>
              <a:highlight>
                <a:srgbClr val="FFFFFF"/>
              </a:highlight>
              <a:latin typeface="Aptos" panose="020B0004020202020204" pitchFamily="34" charset="0"/>
            </a:endParaRPr>
          </a:p>
          <a:p>
            <a:pPr marL="0" marR="0" indent="0" algn="l">
              <a:spcBef>
                <a:spcPts val="0"/>
              </a:spcBef>
              <a:spcAft>
                <a:spcPts val="0"/>
              </a:spcAft>
              <a:buNone/>
            </a:pPr>
            <a:r>
              <a:rPr lang="en-US" sz="1800" b="0" i="0" dirty="0">
                <a:solidFill>
                  <a:srgbClr val="242424"/>
                </a:solidFill>
                <a:effectLst/>
                <a:highlight>
                  <a:srgbClr val="FFFFFF"/>
                </a:highlight>
                <a:latin typeface="inherit"/>
              </a:rPr>
              <a:t> </a:t>
            </a:r>
            <a:endParaRPr lang="en-US" sz="1800" b="0" i="0" dirty="0">
              <a:solidFill>
                <a:srgbClr val="242424"/>
              </a:solidFill>
              <a:effectLst/>
              <a:highlight>
                <a:srgbClr val="FFFFFF"/>
              </a:highlight>
              <a:latin typeface="Aptos" panose="020B0004020202020204" pitchFamily="34" charset="0"/>
            </a:endParaRPr>
          </a:p>
          <a:p>
            <a:pPr marL="0" marR="0" algn="l">
              <a:spcBef>
                <a:spcPts val="0"/>
              </a:spcBef>
              <a:spcAft>
                <a:spcPts val="0"/>
              </a:spcAft>
            </a:pPr>
            <a:r>
              <a:rPr lang="en-US" sz="1800" b="0" i="0" u="sng" dirty="0">
                <a:solidFill>
                  <a:srgbClr val="0000FF"/>
                </a:solidFill>
                <a:effectLst/>
                <a:highlight>
                  <a:srgbClr val="FFFFFF"/>
                </a:highlight>
                <a:latin typeface="Aptos" panose="020B0004020202020204" pitchFamily="34" charset="0"/>
                <a:hlinkClick r:id="rId3"/>
              </a:rPr>
              <a:t>Model-Based Small Area Estimation of Regional-Level Maternal Mortality Prevalence in Ghana (degruyter.com)</a:t>
            </a:r>
            <a:endParaRPr lang="en-US" sz="1800" b="0" i="0" dirty="0">
              <a:solidFill>
                <a:srgbClr val="242424"/>
              </a:solidFill>
              <a:effectLst/>
              <a:highlight>
                <a:srgbClr val="FFFFFF"/>
              </a:highlight>
              <a:latin typeface="Aptos" panose="020B0004020202020204" pitchFamily="34" charset="0"/>
            </a:endParaRPr>
          </a:p>
          <a:p>
            <a:pPr marL="0" marR="0" indent="0" algn="l">
              <a:spcBef>
                <a:spcPts val="0"/>
              </a:spcBef>
              <a:spcAft>
                <a:spcPts val="0"/>
              </a:spcAft>
              <a:buNone/>
            </a:pPr>
            <a:r>
              <a:rPr lang="en-US" sz="1800" b="0" i="0" dirty="0">
                <a:solidFill>
                  <a:srgbClr val="242424"/>
                </a:solidFill>
                <a:effectLst/>
                <a:highlight>
                  <a:srgbClr val="FFFFFF"/>
                </a:highlight>
                <a:latin typeface="inherit"/>
              </a:rPr>
              <a:t> </a:t>
            </a:r>
            <a:endParaRPr lang="en-US" sz="1800" b="0" i="0" dirty="0">
              <a:solidFill>
                <a:srgbClr val="242424"/>
              </a:solidFill>
              <a:effectLst/>
              <a:highlight>
                <a:srgbClr val="FFFFFF"/>
              </a:highlight>
              <a:latin typeface="Aptos" panose="020B0004020202020204" pitchFamily="34" charset="0"/>
            </a:endParaRPr>
          </a:p>
          <a:p>
            <a:pPr marL="0" marR="0" algn="l">
              <a:spcBef>
                <a:spcPts val="0"/>
              </a:spcBef>
              <a:spcAft>
                <a:spcPts val="0"/>
              </a:spcAft>
            </a:pPr>
            <a:r>
              <a:rPr lang="en-US" sz="1800" b="0" i="0" u="sng" dirty="0">
                <a:solidFill>
                  <a:srgbClr val="0000FF"/>
                </a:solidFill>
                <a:effectLst/>
                <a:highlight>
                  <a:srgbClr val="FFFFFF"/>
                </a:highlight>
                <a:latin typeface="Aptos" panose="020B0004020202020204" pitchFamily="34" charset="0"/>
                <a:hlinkClick r:id="rId4"/>
              </a:rPr>
              <a:t>Estimating unmet need for contraception by district within Ghana: An application of small-area estimation techniques: Population Studies: Vol 66 , No 2 - Get Access (tandfonline.com)</a:t>
            </a:r>
            <a:endParaRPr lang="en-US" sz="1800" b="0" i="0" dirty="0">
              <a:solidFill>
                <a:srgbClr val="242424"/>
              </a:solidFill>
              <a:effectLst/>
              <a:highlight>
                <a:srgbClr val="FFFFFF"/>
              </a:highlight>
              <a:latin typeface="Aptos" panose="020B0004020202020204" pitchFamily="34" charset="0"/>
            </a:endParaRPr>
          </a:p>
          <a:p>
            <a:pPr algn="l">
              <a:lnSpc>
                <a:spcPct val="150000"/>
              </a:lnSpc>
              <a:buFont typeface="Arial" panose="020B0604020202020204" pitchFamily="34" charset="0"/>
              <a:buChar char="•"/>
            </a:pPr>
            <a:endParaRPr lang="en-US" b="1" i="0" dirty="0">
              <a:solidFill>
                <a:srgbClr val="374151"/>
              </a:solidFill>
              <a:effectLst/>
            </a:endParaRPr>
          </a:p>
        </p:txBody>
      </p:sp>
    </p:spTree>
    <p:extLst>
      <p:ext uri="{BB962C8B-B14F-4D97-AF65-F5344CB8AC3E}">
        <p14:creationId xmlns:p14="http://schemas.microsoft.com/office/powerpoint/2010/main" val="19990855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F098F3-68E0-D50E-6352-B517C4BA64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1379B6-8B81-3904-9067-23749E167EE3}"/>
              </a:ext>
            </a:extLst>
          </p:cNvPr>
          <p:cNvSpPr>
            <a:spLocks noGrp="1"/>
          </p:cNvSpPr>
          <p:nvPr>
            <p:ph type="title"/>
          </p:nvPr>
        </p:nvSpPr>
        <p:spPr>
          <a:xfrm>
            <a:off x="355600" y="1210733"/>
            <a:ext cx="8229600" cy="597049"/>
          </a:xfrm>
        </p:spPr>
        <p:txBody>
          <a:bodyPr/>
          <a:lstStyle/>
          <a:p>
            <a:r>
              <a:rPr lang="en-US" dirty="0"/>
              <a:t>Additional Materials</a:t>
            </a:r>
          </a:p>
        </p:txBody>
      </p:sp>
      <p:sp>
        <p:nvSpPr>
          <p:cNvPr id="5" name="Text Placeholder 4">
            <a:extLst>
              <a:ext uri="{FF2B5EF4-FFF2-40B4-BE49-F238E27FC236}">
                <a16:creationId xmlns:a16="http://schemas.microsoft.com/office/drawing/2014/main" id="{087BB215-135E-45A9-6180-E8AF47D075D7}"/>
              </a:ext>
            </a:extLst>
          </p:cNvPr>
          <p:cNvSpPr>
            <a:spLocks noGrp="1"/>
          </p:cNvSpPr>
          <p:nvPr>
            <p:ph type="body" sz="quarter" idx="10"/>
          </p:nvPr>
        </p:nvSpPr>
        <p:spPr>
          <a:xfrm>
            <a:off x="448041" y="1921933"/>
            <a:ext cx="8229600" cy="3677579"/>
          </a:xfrm>
        </p:spPr>
        <p:txBody>
          <a:bodyPr wrap="square" lIns="91440" tIns="45720" rIns="91440" bIns="45720" anchor="t">
            <a:noAutofit/>
          </a:bodyPr>
          <a:lstStyle/>
          <a:p>
            <a:pPr marL="0" indent="0" fontAlgn="base">
              <a:spcBef>
                <a:spcPts val="0"/>
              </a:spcBef>
              <a:spcAft>
                <a:spcPts val="0"/>
              </a:spcAft>
              <a:buNone/>
            </a:pPr>
            <a:r>
              <a:rPr lang="en-US" b="1">
                <a:solidFill>
                  <a:srgbClr val="000000"/>
                </a:solidFill>
                <a:highlight>
                  <a:srgbClr val="FFFFFF"/>
                </a:highlight>
              </a:rPr>
              <a:t>Supplemental guide:</a:t>
            </a:r>
            <a:endParaRPr lang="en-US" sz="1800" b="0" i="0" dirty="0">
              <a:solidFill>
                <a:srgbClr val="000000"/>
              </a:solidFill>
              <a:effectLst/>
              <a:highlight>
                <a:srgbClr val="FFFFFF"/>
              </a:highlight>
            </a:endParaRPr>
          </a:p>
          <a:p>
            <a:pPr fontAlgn="base">
              <a:spcBef>
                <a:spcPts val="0"/>
              </a:spcBef>
              <a:spcAft>
                <a:spcPts val="0"/>
              </a:spcAft>
            </a:pPr>
            <a:r>
              <a:rPr lang="en-US" sz="1800" b="0" i="0" dirty="0">
                <a:solidFill>
                  <a:srgbClr val="000000"/>
                </a:solidFill>
                <a:effectLst/>
                <a:highlight>
                  <a:srgbClr val="FFFFFF"/>
                </a:highlight>
              </a:rPr>
              <a:t>Asian Development Bank Guide to SAE  (in R)- </a:t>
            </a:r>
            <a:r>
              <a:rPr lang="en-US" sz="1800" b="0" i="0" u="sng" dirty="0">
                <a:solidFill>
                  <a:srgbClr val="0000FF"/>
                </a:solidFill>
                <a:effectLst/>
                <a:highlight>
                  <a:srgbClr val="FFFFFF"/>
                </a:highlight>
                <a:hlinkClick r:id="rId2"/>
              </a:rPr>
              <a:t>https://www.adb.org/sites/default/files/publication/609476/small-area-estimation-guide-nsos.pdf</a:t>
            </a:r>
            <a:endParaRPr lang="en-US" sz="1800" b="0" i="0" dirty="0">
              <a:solidFill>
                <a:srgbClr val="242424"/>
              </a:solidFill>
              <a:effectLst/>
              <a:highlight>
                <a:srgbClr val="FFFFFF"/>
              </a:highlight>
            </a:endParaRPr>
          </a:p>
          <a:p>
            <a:pPr marL="0" marR="0" indent="0" algn="l" fontAlgn="base">
              <a:spcBef>
                <a:spcPts val="0"/>
              </a:spcBef>
              <a:spcAft>
                <a:spcPts val="0"/>
              </a:spcAft>
              <a:buNone/>
            </a:pPr>
            <a:r>
              <a:rPr lang="en-US" sz="1800" b="1" i="0" dirty="0">
                <a:solidFill>
                  <a:srgbClr val="000000"/>
                </a:solidFill>
                <a:effectLst/>
                <a:highlight>
                  <a:srgbClr val="FFFFFF"/>
                </a:highlight>
              </a:rPr>
              <a:t>Spatial-Temporal Smoothing SAE in R </a:t>
            </a:r>
          </a:p>
          <a:p>
            <a:pPr marL="457189" lvl="1" fontAlgn="base">
              <a:spcBef>
                <a:spcPts val="0"/>
              </a:spcBef>
            </a:pPr>
            <a:r>
              <a:rPr lang="en-US" b="0" i="0" dirty="0">
                <a:solidFill>
                  <a:srgbClr val="000000"/>
                </a:solidFill>
                <a:effectLst/>
                <a:highlight>
                  <a:srgbClr val="FFFFFF"/>
                </a:highlight>
              </a:rPr>
              <a:t>How-to with DHS - </a:t>
            </a:r>
            <a:r>
              <a:rPr lang="en-US" b="0" i="0" u="sng" dirty="0">
                <a:solidFill>
                  <a:srgbClr val="0000FF"/>
                </a:solidFill>
                <a:effectLst/>
                <a:highlight>
                  <a:srgbClr val="FFFFFF"/>
                </a:highlight>
                <a:hlinkClick r:id="rId3"/>
              </a:rPr>
              <a:t>https://zehangli.com/Subnational/RSession-2.html</a:t>
            </a:r>
            <a:endParaRPr lang="en-US" b="0" i="0" dirty="0">
              <a:solidFill>
                <a:srgbClr val="242424"/>
              </a:solidFill>
              <a:effectLst/>
              <a:highlight>
                <a:srgbClr val="FFFFFF"/>
              </a:highlight>
            </a:endParaRPr>
          </a:p>
          <a:p>
            <a:pPr marL="457189" lvl="1" fontAlgn="base">
              <a:spcBef>
                <a:spcPts val="0"/>
              </a:spcBef>
            </a:pPr>
            <a:r>
              <a:rPr lang="en-US" b="0" i="0" dirty="0">
                <a:solidFill>
                  <a:srgbClr val="000000"/>
                </a:solidFill>
                <a:effectLst/>
                <a:highlight>
                  <a:srgbClr val="FFFFFF"/>
                </a:highlight>
              </a:rPr>
              <a:t>Article: </a:t>
            </a:r>
            <a:r>
              <a:rPr lang="en-US" b="0" i="0" u="sng" dirty="0">
                <a:solidFill>
                  <a:srgbClr val="0000FF"/>
                </a:solidFill>
                <a:effectLst/>
                <a:highlight>
                  <a:srgbClr val="FFFFFF"/>
                </a:highlight>
                <a:hlinkClick r:id="rId4"/>
              </a:rPr>
              <a:t>https://journals.plos.org/plosone/article?id=10.1371/journal.pone.0210645</a:t>
            </a:r>
            <a:endParaRPr lang="en-US" b="0" i="0" dirty="0">
              <a:solidFill>
                <a:srgbClr val="242424"/>
              </a:solidFill>
              <a:effectLst/>
              <a:highlight>
                <a:srgbClr val="FFFFFF"/>
              </a:highlight>
            </a:endParaRPr>
          </a:p>
          <a:p>
            <a:pPr marL="0" marR="0" indent="0" algn="l" fontAlgn="base">
              <a:spcBef>
                <a:spcPts val="0"/>
              </a:spcBef>
              <a:spcAft>
                <a:spcPts val="0"/>
              </a:spcAft>
              <a:buNone/>
            </a:pPr>
            <a:r>
              <a:rPr lang="en-US" sz="1800" b="1" i="0" dirty="0">
                <a:solidFill>
                  <a:srgbClr val="000000"/>
                </a:solidFill>
                <a:effectLst/>
                <a:highlight>
                  <a:srgbClr val="FFFFFF"/>
                </a:highlight>
              </a:rPr>
              <a:t>Multilevel Regressions with Post-stratification (MRP) </a:t>
            </a:r>
          </a:p>
          <a:p>
            <a:pPr marL="457189" lvl="1" fontAlgn="base">
              <a:spcBef>
                <a:spcPts val="0"/>
              </a:spcBef>
            </a:pPr>
            <a:r>
              <a:rPr lang="en-US" i="0" dirty="0">
                <a:solidFill>
                  <a:srgbClr val="000000"/>
                </a:solidFill>
                <a:effectLst/>
                <a:highlight>
                  <a:srgbClr val="FFFFFF"/>
                </a:highlight>
              </a:rPr>
              <a:t>Overview - </a:t>
            </a:r>
            <a:r>
              <a:rPr lang="en-US" b="0" i="0" u="sng" dirty="0">
                <a:solidFill>
                  <a:srgbClr val="0000FF"/>
                </a:solidFill>
                <a:effectLst/>
                <a:highlight>
                  <a:srgbClr val="FFFFFF"/>
                </a:highlight>
                <a:hlinkClick r:id="rId5"/>
              </a:rPr>
              <a:t>https://www.intechopen.com/online-first/1117715</a:t>
            </a:r>
            <a:endParaRPr lang="en-US" b="0" i="0" dirty="0">
              <a:solidFill>
                <a:srgbClr val="242424"/>
              </a:solidFill>
              <a:effectLst/>
              <a:highlight>
                <a:srgbClr val="FFFFFF"/>
              </a:highlight>
            </a:endParaRPr>
          </a:p>
          <a:p>
            <a:pPr marL="457189" lvl="1" fontAlgn="base">
              <a:spcBef>
                <a:spcPts val="0"/>
              </a:spcBef>
            </a:pPr>
            <a:r>
              <a:rPr lang="en-US" b="0" i="0" dirty="0">
                <a:solidFill>
                  <a:srgbClr val="000000"/>
                </a:solidFill>
                <a:effectLst/>
                <a:highlight>
                  <a:srgbClr val="FFFFFF"/>
                </a:highlight>
              </a:rPr>
              <a:t>Applications - </a:t>
            </a:r>
            <a:r>
              <a:rPr lang="en-US" b="0" i="0" u="sng" dirty="0">
                <a:solidFill>
                  <a:srgbClr val="0000FF"/>
                </a:solidFill>
                <a:effectLst/>
                <a:highlight>
                  <a:srgbClr val="FFFFFF"/>
                </a:highlight>
                <a:hlinkClick r:id="rId6"/>
              </a:rPr>
              <a:t>https://tellingstorieswithdata.com/15-mrp.html</a:t>
            </a:r>
            <a:endParaRPr lang="en-US" b="0" i="0" dirty="0">
              <a:solidFill>
                <a:srgbClr val="242424"/>
              </a:solidFill>
              <a:effectLst/>
              <a:highlight>
                <a:srgbClr val="FFFFFF"/>
              </a:highlight>
            </a:endParaRPr>
          </a:p>
          <a:p>
            <a:pPr marL="457189" lvl="1" fontAlgn="base">
              <a:spcBef>
                <a:spcPts val="0"/>
              </a:spcBef>
            </a:pPr>
            <a:r>
              <a:rPr lang="en-US" b="0" i="0" dirty="0">
                <a:solidFill>
                  <a:srgbClr val="000000"/>
                </a:solidFill>
                <a:effectLst/>
                <a:highlight>
                  <a:srgbClr val="FFFFFF"/>
                </a:highlight>
              </a:rPr>
              <a:t>MRP Case Studies - </a:t>
            </a:r>
            <a:r>
              <a:rPr lang="en-US" b="0" i="0" u="sng" dirty="0">
                <a:solidFill>
                  <a:srgbClr val="0000FF"/>
                </a:solidFill>
                <a:effectLst/>
                <a:highlight>
                  <a:srgbClr val="FFFFFF"/>
                </a:highlight>
                <a:hlinkClick r:id="rId7"/>
              </a:rPr>
              <a:t>https://bookdown.org/jl5522/MRP-case-studies/</a:t>
            </a:r>
            <a:r>
              <a:rPr lang="en-US" b="0" i="0" dirty="0">
                <a:solidFill>
                  <a:srgbClr val="000000"/>
                </a:solidFill>
                <a:effectLst/>
                <a:highlight>
                  <a:srgbClr val="FFFFFF"/>
                </a:highlight>
              </a:rPr>
              <a:t> </a:t>
            </a:r>
            <a:endParaRPr lang="en-US" b="0" i="0" dirty="0">
              <a:solidFill>
                <a:srgbClr val="242424"/>
              </a:solidFill>
              <a:effectLst/>
              <a:highlight>
                <a:srgbClr val="FFFFFF"/>
              </a:highlight>
            </a:endParaRPr>
          </a:p>
          <a:p>
            <a:pPr marL="0" marR="0" indent="0" algn="l" fontAlgn="base">
              <a:spcBef>
                <a:spcPts val="0"/>
              </a:spcBef>
              <a:spcAft>
                <a:spcPts val="0"/>
              </a:spcAft>
              <a:buNone/>
            </a:pPr>
            <a:r>
              <a:rPr lang="en-US" sz="1800" b="1" i="0" dirty="0">
                <a:solidFill>
                  <a:srgbClr val="000000"/>
                </a:solidFill>
                <a:effectLst/>
                <a:highlight>
                  <a:srgbClr val="FFFFFF"/>
                </a:highlight>
              </a:rPr>
              <a:t>Use of Geospatial Covariates:</a:t>
            </a:r>
            <a:endParaRPr lang="en-US" sz="1800" b="1" i="0" dirty="0">
              <a:solidFill>
                <a:srgbClr val="242424"/>
              </a:solidFill>
              <a:effectLst/>
              <a:highlight>
                <a:srgbClr val="FFFFFF"/>
              </a:highlight>
            </a:endParaRPr>
          </a:p>
          <a:p>
            <a:pPr marL="0" marR="0" algn="l" fontAlgn="base">
              <a:spcBef>
                <a:spcPts val="0"/>
              </a:spcBef>
              <a:spcAft>
                <a:spcPts val="0"/>
              </a:spcAft>
            </a:pPr>
            <a:r>
              <a:rPr lang="en-US" sz="1800" b="0" i="0" u="sng" dirty="0">
                <a:solidFill>
                  <a:srgbClr val="3D64B3"/>
                </a:solidFill>
                <a:effectLst/>
                <a:highlight>
                  <a:srgbClr val="FFFFFF"/>
                </a:highlight>
                <a:hlinkClick r:id="rId8"/>
              </a:rPr>
              <a:t>Spatial Modeling for Subnational Administrative Level 2 Small-Area Estimation (English) </a:t>
            </a:r>
            <a:endParaRPr lang="en-US" sz="1800" b="0" i="0" dirty="0">
              <a:solidFill>
                <a:srgbClr val="242424"/>
              </a:solidFill>
              <a:effectLst/>
              <a:highlight>
                <a:srgbClr val="FFFFFF"/>
              </a:highlight>
            </a:endParaRPr>
          </a:p>
          <a:p>
            <a:pPr marL="0" indent="0" algn="l">
              <a:lnSpc>
                <a:spcPct val="150000"/>
              </a:lnSpc>
              <a:buNone/>
            </a:pPr>
            <a:endParaRPr lang="en-US" b="1" i="0" dirty="0">
              <a:solidFill>
                <a:srgbClr val="374151"/>
              </a:solidFill>
              <a:effectLst/>
            </a:endParaRPr>
          </a:p>
        </p:txBody>
      </p:sp>
    </p:spTree>
    <p:extLst>
      <p:ext uri="{BB962C8B-B14F-4D97-AF65-F5344CB8AC3E}">
        <p14:creationId xmlns:p14="http://schemas.microsoft.com/office/powerpoint/2010/main" val="6256158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394D48-966E-841C-52FF-3AD6BA2B16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1FA940B-D6C2-7EFF-175D-F2D90430D37A}"/>
              </a:ext>
            </a:extLst>
          </p:cNvPr>
          <p:cNvSpPr>
            <a:spLocks noGrp="1"/>
          </p:cNvSpPr>
          <p:nvPr>
            <p:ph type="title"/>
          </p:nvPr>
        </p:nvSpPr>
        <p:spPr>
          <a:xfrm>
            <a:off x="355600" y="1210733"/>
            <a:ext cx="8229600" cy="597049"/>
          </a:xfrm>
        </p:spPr>
        <p:txBody>
          <a:bodyPr/>
          <a:lstStyle/>
          <a:p>
            <a:r>
              <a:rPr lang="en-US" dirty="0"/>
              <a:t>Additional Materials</a:t>
            </a:r>
          </a:p>
        </p:txBody>
      </p:sp>
      <p:sp>
        <p:nvSpPr>
          <p:cNvPr id="5" name="Text Placeholder 4">
            <a:extLst>
              <a:ext uri="{FF2B5EF4-FFF2-40B4-BE49-F238E27FC236}">
                <a16:creationId xmlns:a16="http://schemas.microsoft.com/office/drawing/2014/main" id="{4466CB20-3B0D-F55E-A76B-88FCD82C630B}"/>
              </a:ext>
            </a:extLst>
          </p:cNvPr>
          <p:cNvSpPr>
            <a:spLocks noGrp="1"/>
          </p:cNvSpPr>
          <p:nvPr>
            <p:ph type="body" sz="quarter" idx="10"/>
          </p:nvPr>
        </p:nvSpPr>
        <p:spPr>
          <a:xfrm>
            <a:off x="448041" y="1921933"/>
            <a:ext cx="8229600" cy="3677579"/>
          </a:xfrm>
        </p:spPr>
        <p:txBody>
          <a:bodyPr wrap="square" lIns="91440" tIns="45720" rIns="91440" bIns="45720" anchor="t">
            <a:noAutofit/>
          </a:bodyPr>
          <a:lstStyle/>
          <a:p>
            <a:pPr lvl="1">
              <a:lnSpc>
                <a:spcPct val="150000"/>
              </a:lnSpc>
              <a:buFont typeface="Arial" panose="020B0604020202020204" pitchFamily="34" charset="0"/>
              <a:buChar char="•"/>
            </a:pPr>
            <a:endParaRPr lang="en-US" b="1" i="0" dirty="0">
              <a:solidFill>
                <a:srgbClr val="374151"/>
              </a:solidFill>
              <a:effectLst/>
            </a:endParaRPr>
          </a:p>
        </p:txBody>
      </p:sp>
    </p:spTree>
    <p:extLst>
      <p:ext uri="{BB962C8B-B14F-4D97-AF65-F5344CB8AC3E}">
        <p14:creationId xmlns:p14="http://schemas.microsoft.com/office/powerpoint/2010/main" val="5213541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E0194-931D-87FA-B6C2-2F0A41C27243}"/>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D6969314-2031-E8B3-E714-4C4EA509F7B4}"/>
              </a:ext>
            </a:extLst>
          </p:cNvPr>
          <p:cNvSpPr>
            <a:spLocks noGrp="1"/>
          </p:cNvSpPr>
          <p:nvPr>
            <p:ph type="body" sz="quarter" idx="10"/>
          </p:nvPr>
        </p:nvSpPr>
        <p:spPr/>
        <p:txBody>
          <a:bodyPr/>
          <a:lstStyle/>
          <a:p>
            <a:pPr marL="0" indent="0" algn="ctr">
              <a:buNone/>
            </a:pPr>
            <a:endParaRPr lang="en-US" dirty="0"/>
          </a:p>
          <a:p>
            <a:pPr marL="0" indent="0" algn="ctr">
              <a:buNone/>
            </a:pPr>
            <a:endParaRPr lang="en-US" dirty="0"/>
          </a:p>
          <a:p>
            <a:pPr marL="0" indent="0" algn="ctr">
              <a:buNone/>
            </a:pPr>
            <a:r>
              <a:rPr lang="en-US" dirty="0"/>
              <a:t>XXXXXXXXXXXXXX</a:t>
            </a:r>
          </a:p>
          <a:p>
            <a:pPr marL="0" indent="0" algn="ctr">
              <a:buNone/>
            </a:pPr>
            <a:r>
              <a:rPr lang="en-US" dirty="0"/>
              <a:t>XXXXXXXXXXX</a:t>
            </a:r>
          </a:p>
          <a:p>
            <a:pPr marL="0" indent="0" algn="ctr">
              <a:buNone/>
            </a:pPr>
            <a:r>
              <a:rPr lang="en-US" dirty="0"/>
              <a:t>XXXXXXXXXXX@icf.com</a:t>
            </a:r>
          </a:p>
        </p:txBody>
      </p:sp>
    </p:spTree>
    <p:extLst>
      <p:ext uri="{BB962C8B-B14F-4D97-AF65-F5344CB8AC3E}">
        <p14:creationId xmlns:p14="http://schemas.microsoft.com/office/powerpoint/2010/main" val="1226631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Why use small area estimation?</a:t>
            </a:r>
          </a:p>
        </p:txBody>
      </p:sp>
      <p:sp>
        <p:nvSpPr>
          <p:cNvPr id="5" name="Text Placeholder 4"/>
          <p:cNvSpPr>
            <a:spLocks noGrp="1"/>
          </p:cNvSpPr>
          <p:nvPr>
            <p:ph type="body" sz="quarter" idx="10"/>
          </p:nvPr>
        </p:nvSpPr>
        <p:spPr>
          <a:xfrm>
            <a:off x="439125" y="2270443"/>
            <a:ext cx="4678785" cy="3126690"/>
          </a:xfrm>
        </p:spPr>
        <p:txBody>
          <a:bodyPr wrap="square" lIns="91440" tIns="45720" rIns="91440" bIns="45720" anchor="t">
            <a:noAutofit/>
          </a:bodyPr>
          <a:lstStyle/>
          <a:p>
            <a:pPr marL="742950" lvl="1" indent="-285750" algn="l">
              <a:buFont typeface="Arial" panose="020B0604020202020204" pitchFamily="34" charset="0"/>
              <a:buChar char="•"/>
            </a:pPr>
            <a:endParaRPr lang="en-US" b="0" i="0" dirty="0">
              <a:solidFill>
                <a:srgbClr val="374151"/>
              </a:solidFill>
              <a:effectLst/>
            </a:endParaRPr>
          </a:p>
          <a:p>
            <a:pPr marL="742950" lvl="1" indent="-285750" algn="l">
              <a:buFont typeface="Arial" panose="020B0604020202020204" pitchFamily="34" charset="0"/>
              <a:buChar char="•"/>
            </a:pPr>
            <a:r>
              <a:rPr lang="en-US" b="0" i="0" dirty="0">
                <a:solidFill>
                  <a:srgbClr val="374151"/>
                </a:solidFill>
                <a:effectLst/>
              </a:rPr>
              <a:t>Need: identify areas of focus or needing attention based on socioeconomic indicators.</a:t>
            </a:r>
            <a:endParaRPr lang="en-US" dirty="0">
              <a:solidFill>
                <a:srgbClr val="374151"/>
              </a:solidFill>
            </a:endParaRPr>
          </a:p>
          <a:p>
            <a:pPr marL="742950" lvl="1" indent="-285750" algn="l">
              <a:buFont typeface="Arial" panose="020B0604020202020204" pitchFamily="34" charset="0"/>
              <a:buChar char="•"/>
            </a:pPr>
            <a:r>
              <a:rPr lang="en-US" dirty="0">
                <a:solidFill>
                  <a:srgbClr val="374151"/>
                </a:solidFill>
              </a:rPr>
              <a:t>Context in LMICs: infrequency of census data to use for direct estimation, combined with increasing occurrence of large scale surveys (DHS, MICS)</a:t>
            </a:r>
            <a:endParaRPr lang="en-US" b="0" i="0" dirty="0">
              <a:solidFill>
                <a:srgbClr val="374151"/>
              </a:solidFill>
              <a:effectLst/>
            </a:endParaRPr>
          </a:p>
        </p:txBody>
      </p:sp>
      <p:pic>
        <p:nvPicPr>
          <p:cNvPr id="9" name="Picture 8">
            <a:extLst>
              <a:ext uri="{FF2B5EF4-FFF2-40B4-BE49-F238E27FC236}">
                <a16:creationId xmlns:a16="http://schemas.microsoft.com/office/drawing/2014/main" id="{84916BDF-FFD1-1125-3CD4-D040314F29D0}"/>
              </a:ext>
            </a:extLst>
          </p:cNvPr>
          <p:cNvPicPr>
            <a:picLocks noChangeAspect="1"/>
          </p:cNvPicPr>
          <p:nvPr/>
        </p:nvPicPr>
        <p:blipFill>
          <a:blip r:embed="rId3"/>
          <a:stretch>
            <a:fillRect/>
          </a:stretch>
        </p:blipFill>
        <p:spPr>
          <a:xfrm>
            <a:off x="5098842" y="2793791"/>
            <a:ext cx="4045158" cy="4064209"/>
          </a:xfrm>
          <a:prstGeom prst="rect">
            <a:avLst/>
          </a:prstGeom>
        </p:spPr>
      </p:pic>
      <p:pic>
        <p:nvPicPr>
          <p:cNvPr id="13" name="Picture 12">
            <a:extLst>
              <a:ext uri="{FF2B5EF4-FFF2-40B4-BE49-F238E27FC236}">
                <a16:creationId xmlns:a16="http://schemas.microsoft.com/office/drawing/2014/main" id="{996226EA-9965-768D-D999-0DCCB73E1B29}"/>
              </a:ext>
            </a:extLst>
          </p:cNvPr>
          <p:cNvPicPr>
            <a:picLocks noChangeAspect="1"/>
          </p:cNvPicPr>
          <p:nvPr/>
        </p:nvPicPr>
        <p:blipFill>
          <a:blip r:embed="rId4"/>
          <a:stretch>
            <a:fillRect/>
          </a:stretch>
        </p:blipFill>
        <p:spPr>
          <a:xfrm>
            <a:off x="5689422" y="1968249"/>
            <a:ext cx="2863997" cy="825542"/>
          </a:xfrm>
          <a:prstGeom prst="rect">
            <a:avLst/>
          </a:prstGeom>
        </p:spPr>
      </p:pic>
      <p:pic>
        <p:nvPicPr>
          <p:cNvPr id="15" name="Picture 14">
            <a:extLst>
              <a:ext uri="{FF2B5EF4-FFF2-40B4-BE49-F238E27FC236}">
                <a16:creationId xmlns:a16="http://schemas.microsoft.com/office/drawing/2014/main" id="{E0281578-724B-831D-7A5D-778B609F77BA}"/>
              </a:ext>
            </a:extLst>
          </p:cNvPr>
          <p:cNvPicPr>
            <a:picLocks noChangeAspect="1"/>
          </p:cNvPicPr>
          <p:nvPr/>
        </p:nvPicPr>
        <p:blipFill>
          <a:blip r:embed="rId5"/>
          <a:stretch>
            <a:fillRect/>
          </a:stretch>
        </p:blipFill>
        <p:spPr>
          <a:xfrm>
            <a:off x="8334668" y="6127712"/>
            <a:ext cx="768389" cy="730288"/>
          </a:xfrm>
          <a:prstGeom prst="rect">
            <a:avLst/>
          </a:prstGeom>
        </p:spPr>
      </p:pic>
    </p:spTree>
    <p:extLst>
      <p:ext uri="{BB962C8B-B14F-4D97-AF65-F5344CB8AC3E}">
        <p14:creationId xmlns:p14="http://schemas.microsoft.com/office/powerpoint/2010/main" val="29441458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_african_colo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97701" y="4982902"/>
            <a:ext cx="13843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descr="logo_eop_color.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87416" y="4962263"/>
            <a:ext cx="1392237"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descr="logo_treasury_color.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027616" y="4990838"/>
            <a:ext cx="1296987"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descr="logo_peace_color.pn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895600" y="4952738"/>
            <a:ext cx="1371600" cy="140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descr="logo_state_color.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447802" y="3433439"/>
            <a:ext cx="1427163"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5" descr="http://upload.wikimedia.org/wikipedia/commons/thumb/1/1c/USGS_logo_green.svg/800px-USGS_logo_green.svg.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429000" y="3687441"/>
            <a:ext cx="2133600"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descr="logo_usda_color.png"/>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691066" y="2197839"/>
            <a:ext cx="1176337"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0" descr="logo_mcc_color.png"/>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670178" y="2013027"/>
            <a:ext cx="1292225" cy="126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1"/>
          <p:cNvPicPr>
            <a:picLocks noChangeAspect="1"/>
          </p:cNvPicPr>
          <p:nvPr/>
        </p:nvPicPr>
        <p:blipFill>
          <a:blip r:embed="rId11"/>
          <a:srcRect/>
          <a:stretch/>
        </p:blipFill>
        <p:spPr bwMode="auto">
          <a:xfrm>
            <a:off x="411079" y="2108276"/>
            <a:ext cx="1371775" cy="11128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4" descr="U.S. Department of Commerce logo"/>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943600" y="3530275"/>
            <a:ext cx="12954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Title 1"/>
          <p:cNvSpPr txBox="1">
            <a:spLocks/>
          </p:cNvSpPr>
          <p:nvPr/>
        </p:nvSpPr>
        <p:spPr bwMode="auto">
          <a:xfrm>
            <a:off x="448041" y="1156445"/>
            <a:ext cx="8229600" cy="597049"/>
          </a:xfrm>
          <a:prstGeom prst="rect">
            <a:avLst/>
          </a:prstGeom>
          <a:noFill/>
          <a:ln w="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0" numCol="1" anchor="t" anchorCtr="0" compatLnSpc="1">
            <a:prstTxWarp prst="textNoShape">
              <a:avLst/>
            </a:prstTxWarp>
          </a:bodyPr>
          <a:lstStyle>
            <a:lvl1pPr algn="ctr" defTabSz="457200" rtl="0" eaLnBrk="1" latinLnBrk="0" hangingPunct="1">
              <a:spcBef>
                <a:spcPct val="0"/>
              </a:spcBef>
              <a:buNone/>
              <a:defRPr sz="3200" kern="1200" cap="all" baseline="0">
                <a:solidFill>
                  <a:srgbClr val="D37D28"/>
                </a:solidFill>
                <a:latin typeface="Arial" panose="020B0604020202020204" pitchFamily="34" charset="0"/>
                <a:ea typeface="+mj-ea"/>
                <a:cs typeface="Arial" panose="020B0604020202020204" pitchFamily="34" charset="0"/>
              </a:defRPr>
            </a:lvl1pPr>
          </a:lstStyle>
          <a:p>
            <a:pPr>
              <a:defRPr/>
            </a:pPr>
            <a:r>
              <a:rPr lang="en-US" altLang="en-US">
                <a:latin typeface="Gill Sans MT" panose="020B0502020104020203" pitchFamily="34" charset="0"/>
              </a:rPr>
              <a:t>U.S. Government Partners</a:t>
            </a:r>
            <a:endParaRPr lang="en-US">
              <a:latin typeface="Gill Sans MT" panose="020B0502020104020203" pitchFamily="34" charset="0"/>
            </a:endParaRPr>
          </a:p>
        </p:txBody>
      </p:sp>
      <p:pic>
        <p:nvPicPr>
          <p:cNvPr id="2" name="Picture 1" descr="A logo with red and blue stripes&#10;&#10;Description automatically generated">
            <a:extLst>
              <a:ext uri="{FF2B5EF4-FFF2-40B4-BE49-F238E27FC236}">
                <a16:creationId xmlns:a16="http://schemas.microsoft.com/office/drawing/2014/main" id="{96C2C7FA-B534-74B9-FC82-DCDF572C1B6C}"/>
              </a:ext>
            </a:extLst>
          </p:cNvPr>
          <p:cNvPicPr>
            <a:picLocks noChangeAspect="1"/>
          </p:cNvPicPr>
          <p:nvPr/>
        </p:nvPicPr>
        <p:blipFill>
          <a:blip r:embed="rId13"/>
          <a:stretch>
            <a:fillRect/>
          </a:stretch>
        </p:blipFill>
        <p:spPr>
          <a:xfrm>
            <a:off x="6778239" y="2025063"/>
            <a:ext cx="2051718" cy="1405538"/>
          </a:xfrm>
          <a:prstGeom prst="rect">
            <a:avLst/>
          </a:prstGeom>
        </p:spPr>
      </p:pic>
    </p:spTree>
    <p:extLst>
      <p:ext uri="{BB962C8B-B14F-4D97-AF65-F5344CB8AC3E}">
        <p14:creationId xmlns:p14="http://schemas.microsoft.com/office/powerpoint/2010/main" val="12352700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Methods of SAE</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i="0" dirty="0">
                <a:solidFill>
                  <a:srgbClr val="374151"/>
                </a:solidFill>
                <a:effectLst/>
              </a:rPr>
              <a:t>Direct estimation</a:t>
            </a:r>
          </a:p>
          <a:p>
            <a:pPr marL="0" indent="0" algn="l">
              <a:buNone/>
            </a:pPr>
            <a:endParaRPr lang="en-US" b="1" dirty="0">
              <a:solidFill>
                <a:srgbClr val="374151"/>
              </a:solidFill>
            </a:endParaRPr>
          </a:p>
          <a:p>
            <a:pPr marL="0" indent="0" algn="l">
              <a:buNone/>
            </a:pPr>
            <a:endParaRPr lang="en-US" b="1" dirty="0">
              <a:solidFill>
                <a:srgbClr val="374151"/>
              </a:solidFill>
            </a:endParaRPr>
          </a:p>
          <a:p>
            <a:pPr marL="0" indent="0" algn="l">
              <a:buNone/>
            </a:pPr>
            <a:r>
              <a:rPr lang="en-US" b="1" dirty="0">
                <a:solidFill>
                  <a:srgbClr val="374151"/>
                </a:solidFill>
              </a:rPr>
              <a:t>Area-based models</a:t>
            </a:r>
          </a:p>
          <a:p>
            <a:pPr marL="0" indent="0" algn="l">
              <a:buNone/>
            </a:pPr>
            <a:endParaRPr lang="en-US" b="1" i="0" dirty="0">
              <a:solidFill>
                <a:srgbClr val="374151"/>
              </a:solidFill>
              <a:effectLst/>
            </a:endParaRPr>
          </a:p>
          <a:p>
            <a:pPr marL="0" indent="0" algn="l">
              <a:buNone/>
            </a:pPr>
            <a:endParaRPr lang="en-US" b="1" i="0" dirty="0">
              <a:solidFill>
                <a:srgbClr val="374151"/>
              </a:solidFill>
              <a:effectLst/>
            </a:endParaRPr>
          </a:p>
          <a:p>
            <a:pPr marL="0" indent="0" algn="l">
              <a:buNone/>
            </a:pPr>
            <a:r>
              <a:rPr lang="en-US" b="1" i="0" dirty="0">
                <a:solidFill>
                  <a:srgbClr val="374151"/>
                </a:solidFill>
                <a:effectLst/>
              </a:rPr>
              <a:t>Unit-based models</a:t>
            </a:r>
          </a:p>
          <a:p>
            <a:pPr marL="0" indent="0" algn="l">
              <a:buNone/>
            </a:pPr>
            <a:endParaRPr lang="en-US" b="1" i="0" dirty="0">
              <a:solidFill>
                <a:srgbClr val="374151"/>
              </a:solidFill>
              <a:effectLst/>
            </a:endParaRPr>
          </a:p>
        </p:txBody>
      </p:sp>
    </p:spTree>
    <p:extLst>
      <p:ext uri="{BB962C8B-B14F-4D97-AF65-F5344CB8AC3E}">
        <p14:creationId xmlns:p14="http://schemas.microsoft.com/office/powerpoint/2010/main" val="1995067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Methods of SAE</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i="0" dirty="0">
                <a:solidFill>
                  <a:srgbClr val="374151"/>
                </a:solidFill>
                <a:effectLst/>
              </a:rPr>
              <a:t>How do we know when to use which method?</a:t>
            </a:r>
          </a:p>
          <a:p>
            <a:pPr algn="l">
              <a:buFontTx/>
              <a:buChar char="-"/>
            </a:pPr>
            <a:r>
              <a:rPr lang="en-US" i="0" dirty="0">
                <a:solidFill>
                  <a:srgbClr val="374151"/>
                </a:solidFill>
                <a:effectLst/>
              </a:rPr>
              <a:t>Depends on: </a:t>
            </a:r>
          </a:p>
          <a:p>
            <a:pPr lvl="1">
              <a:buFontTx/>
              <a:buChar char="-"/>
            </a:pPr>
            <a:r>
              <a:rPr lang="en-US" i="0" dirty="0">
                <a:solidFill>
                  <a:srgbClr val="374151"/>
                </a:solidFill>
                <a:effectLst/>
              </a:rPr>
              <a:t>What we are trying to estimate. </a:t>
            </a:r>
          </a:p>
          <a:p>
            <a:pPr lvl="1">
              <a:buFontTx/>
              <a:buChar char="-"/>
            </a:pPr>
            <a:r>
              <a:rPr lang="en-US" i="0" dirty="0">
                <a:solidFill>
                  <a:srgbClr val="374151"/>
                </a:solidFill>
                <a:effectLst/>
              </a:rPr>
              <a:t>Survey design.</a:t>
            </a:r>
          </a:p>
          <a:p>
            <a:pPr lvl="1">
              <a:buFontTx/>
              <a:buChar char="-"/>
            </a:pPr>
            <a:r>
              <a:rPr lang="en-US" dirty="0">
                <a:solidFill>
                  <a:srgbClr val="374151"/>
                </a:solidFill>
              </a:rPr>
              <a:t>Auxiliary</a:t>
            </a:r>
            <a:r>
              <a:rPr lang="en-US" i="0" dirty="0">
                <a:solidFill>
                  <a:srgbClr val="374151"/>
                </a:solidFill>
                <a:effectLst/>
              </a:rPr>
              <a:t> information available.</a:t>
            </a:r>
          </a:p>
          <a:p>
            <a:pPr algn="l">
              <a:buFontTx/>
              <a:buChar char="-"/>
            </a:pPr>
            <a:r>
              <a:rPr lang="en-US" dirty="0">
                <a:solidFill>
                  <a:srgbClr val="374151"/>
                </a:solidFill>
              </a:rPr>
              <a:t>Evaluation of estimates: </a:t>
            </a:r>
          </a:p>
          <a:p>
            <a:pPr lvl="1">
              <a:buFontTx/>
              <a:buChar char="-"/>
            </a:pPr>
            <a:r>
              <a:rPr lang="en-US" dirty="0">
                <a:solidFill>
                  <a:srgbClr val="374151"/>
                </a:solidFill>
              </a:rPr>
              <a:t>Bias – how much does the estimate represent the survey design?</a:t>
            </a:r>
          </a:p>
          <a:p>
            <a:pPr lvl="2">
              <a:buFontTx/>
              <a:buChar char="-"/>
            </a:pPr>
            <a:r>
              <a:rPr lang="en-US" sz="1600" dirty="0">
                <a:solidFill>
                  <a:srgbClr val="374151"/>
                </a:solidFill>
              </a:rPr>
              <a:t> Coefficient of variation (CV)</a:t>
            </a:r>
          </a:p>
          <a:p>
            <a:pPr lvl="1">
              <a:buFontTx/>
              <a:buChar char="-"/>
            </a:pPr>
            <a:r>
              <a:rPr lang="en-US" dirty="0">
                <a:solidFill>
                  <a:srgbClr val="374151"/>
                </a:solidFill>
              </a:rPr>
              <a:t>Accuracy – how close are the estimates to the true value of the population parameter? </a:t>
            </a:r>
          </a:p>
          <a:p>
            <a:pPr lvl="2">
              <a:buFontTx/>
              <a:buChar char="-"/>
            </a:pPr>
            <a:r>
              <a:rPr lang="en-US" sz="1600" dirty="0">
                <a:solidFill>
                  <a:srgbClr val="374151"/>
                </a:solidFill>
              </a:rPr>
              <a:t>Mean squared error</a:t>
            </a:r>
          </a:p>
          <a:p>
            <a:pPr marL="0" indent="0" algn="l">
              <a:buNone/>
            </a:pPr>
            <a:endParaRPr lang="en-US" b="1" i="0" dirty="0">
              <a:solidFill>
                <a:srgbClr val="374151"/>
              </a:solidFill>
              <a:effectLst/>
            </a:endParaRPr>
          </a:p>
        </p:txBody>
      </p:sp>
    </p:spTree>
    <p:extLst>
      <p:ext uri="{BB962C8B-B14F-4D97-AF65-F5344CB8AC3E}">
        <p14:creationId xmlns:p14="http://schemas.microsoft.com/office/powerpoint/2010/main" val="42368026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SAE Decision Tree</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endParaRPr lang="en-US" b="1" i="0" dirty="0">
              <a:solidFill>
                <a:srgbClr val="374151"/>
              </a:solidFill>
              <a:effectLst/>
            </a:endParaRPr>
          </a:p>
          <a:p>
            <a:pPr marL="0" indent="0" algn="l">
              <a:buNone/>
            </a:pPr>
            <a:endParaRPr lang="en-US" b="1" i="0" dirty="0">
              <a:solidFill>
                <a:srgbClr val="374151"/>
              </a:solidFill>
              <a:effectLst/>
            </a:endParaRPr>
          </a:p>
        </p:txBody>
      </p:sp>
      <p:pic>
        <p:nvPicPr>
          <p:cNvPr id="3" name="Picture 2">
            <a:extLst>
              <a:ext uri="{FF2B5EF4-FFF2-40B4-BE49-F238E27FC236}">
                <a16:creationId xmlns:a16="http://schemas.microsoft.com/office/drawing/2014/main" id="{83D928FE-D354-1CB3-0BA9-049490785D45}"/>
              </a:ext>
            </a:extLst>
          </p:cNvPr>
          <p:cNvPicPr>
            <a:picLocks noChangeAspect="1"/>
          </p:cNvPicPr>
          <p:nvPr/>
        </p:nvPicPr>
        <p:blipFill>
          <a:blip r:embed="rId3"/>
          <a:stretch>
            <a:fillRect/>
          </a:stretch>
        </p:blipFill>
        <p:spPr>
          <a:xfrm>
            <a:off x="2204470" y="1603368"/>
            <a:ext cx="5206263" cy="4876231"/>
          </a:xfrm>
          <a:prstGeom prst="rect">
            <a:avLst/>
          </a:prstGeom>
        </p:spPr>
      </p:pic>
    </p:spTree>
    <p:extLst>
      <p:ext uri="{BB962C8B-B14F-4D97-AF65-F5344CB8AC3E}">
        <p14:creationId xmlns:p14="http://schemas.microsoft.com/office/powerpoint/2010/main" val="1810626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Direct Estimation</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i="0" dirty="0">
                <a:solidFill>
                  <a:srgbClr val="374151"/>
                </a:solidFill>
                <a:effectLst/>
              </a:rPr>
              <a:t>Direct estimation: </a:t>
            </a:r>
            <a:r>
              <a:rPr lang="en-US" i="0" dirty="0">
                <a:solidFill>
                  <a:srgbClr val="374151"/>
                </a:solidFill>
                <a:effectLst/>
              </a:rPr>
              <a:t>taking a sample from the target universe of observations, surveying that sample, then using standard statistical techniques to generalize the results to the entire population.</a:t>
            </a:r>
          </a:p>
          <a:p>
            <a:pPr algn="l">
              <a:buFontTx/>
              <a:buChar char="-"/>
            </a:pPr>
            <a:r>
              <a:rPr lang="en-US" dirty="0">
                <a:solidFill>
                  <a:srgbClr val="374151"/>
                </a:solidFill>
              </a:rPr>
              <a:t>Can only be used when the survey design has taken into account estimation for the level of analysis desired. </a:t>
            </a:r>
          </a:p>
          <a:p>
            <a:pPr lvl="1">
              <a:buFontTx/>
              <a:buChar char="-"/>
            </a:pPr>
            <a:r>
              <a:rPr lang="en-US" dirty="0" err="1">
                <a:solidFill>
                  <a:srgbClr val="374151"/>
                </a:solidFill>
              </a:rPr>
              <a:t>Coeficient</a:t>
            </a:r>
            <a:r>
              <a:rPr lang="en-US" dirty="0">
                <a:solidFill>
                  <a:srgbClr val="374151"/>
                </a:solidFill>
              </a:rPr>
              <a:t> of variation (CV) can be used to determine if sample sizes are “sufficiently large.”</a:t>
            </a:r>
          </a:p>
          <a:p>
            <a:pPr algn="l">
              <a:buFontTx/>
              <a:buChar char="-"/>
            </a:pPr>
            <a:r>
              <a:rPr lang="en-US" i="0" dirty="0">
                <a:solidFill>
                  <a:srgbClr val="374151"/>
                </a:solidFill>
                <a:effectLst/>
              </a:rPr>
              <a:t>Typically used by default due to desirable properties with respect to the sampling design.</a:t>
            </a:r>
          </a:p>
          <a:p>
            <a:pPr algn="l">
              <a:buFontTx/>
              <a:buChar char="-"/>
            </a:pPr>
            <a:endParaRPr lang="en-US" i="0" dirty="0">
              <a:solidFill>
                <a:srgbClr val="374151"/>
              </a:solidFill>
              <a:effectLst/>
            </a:endParaRPr>
          </a:p>
          <a:p>
            <a:pPr marL="0" indent="0" algn="l">
              <a:buNone/>
            </a:pPr>
            <a:endParaRPr lang="en-US" b="1" i="0" dirty="0">
              <a:solidFill>
                <a:srgbClr val="374151"/>
              </a:solidFill>
              <a:effectLst/>
            </a:endParaRPr>
          </a:p>
        </p:txBody>
      </p:sp>
    </p:spTree>
    <p:extLst>
      <p:ext uri="{BB962C8B-B14F-4D97-AF65-F5344CB8AC3E}">
        <p14:creationId xmlns:p14="http://schemas.microsoft.com/office/powerpoint/2010/main" val="38606543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Direct Estimation</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i="0" dirty="0">
                <a:solidFill>
                  <a:srgbClr val="374151"/>
                </a:solidFill>
                <a:effectLst/>
              </a:rPr>
              <a:t>Horvitz-Thompson (HT) Estimator: </a:t>
            </a:r>
            <a:r>
              <a:rPr lang="en-US" i="0" dirty="0">
                <a:solidFill>
                  <a:srgbClr val="374151"/>
                </a:solidFill>
                <a:effectLst/>
              </a:rPr>
              <a:t>to estimate the total of an area or domain, it is equal to the sum of the weights multiplied by the outcome variable. To estimate the mean of an area or domain, it is equal to the </a:t>
            </a:r>
            <a:r>
              <a:rPr lang="en-US" i="0" dirty="0" err="1">
                <a:solidFill>
                  <a:srgbClr val="374151"/>
                </a:solidFill>
                <a:effectLst/>
              </a:rPr>
              <a:t>sume</a:t>
            </a:r>
            <a:r>
              <a:rPr lang="en-US" i="0" dirty="0">
                <a:solidFill>
                  <a:srgbClr val="374151"/>
                </a:solidFill>
                <a:effectLst/>
              </a:rPr>
              <a:t> of the weights multiplied by the outcome variable divided by the population of the domain. </a:t>
            </a:r>
            <a:endParaRPr lang="en-US" dirty="0">
              <a:solidFill>
                <a:srgbClr val="374151"/>
              </a:solidFill>
            </a:endParaRPr>
          </a:p>
          <a:p>
            <a:pPr marL="0" indent="0" algn="l">
              <a:buNone/>
            </a:pPr>
            <a:endParaRPr lang="en-US" b="1" dirty="0">
              <a:solidFill>
                <a:srgbClr val="374151"/>
              </a:solidFill>
            </a:endParaRPr>
          </a:p>
          <a:p>
            <a:pPr marL="0" indent="0" algn="l">
              <a:buNone/>
            </a:pPr>
            <a:r>
              <a:rPr lang="en-US" b="1" dirty="0">
                <a:solidFill>
                  <a:srgbClr val="374151"/>
                </a:solidFill>
              </a:rPr>
              <a:t>Hajek Estimator: </a:t>
            </a:r>
            <a:r>
              <a:rPr lang="en-US" dirty="0">
                <a:solidFill>
                  <a:srgbClr val="374151"/>
                </a:solidFill>
              </a:rPr>
              <a:t>similar to HT, but uses the sampling weights for the considered area to estimate the population of the domain. May increase bias, but removes need for knowing the population size of small domains.</a:t>
            </a:r>
          </a:p>
          <a:p>
            <a:pPr marL="0" indent="0" algn="l">
              <a:buNone/>
            </a:pPr>
            <a:endParaRPr lang="en-US" b="1" i="0" dirty="0">
              <a:solidFill>
                <a:srgbClr val="374151"/>
              </a:solidFill>
              <a:effectLst/>
            </a:endParaRPr>
          </a:p>
          <a:p>
            <a:pPr marL="0" indent="0" algn="l">
              <a:buNone/>
            </a:pPr>
            <a:endParaRPr lang="en-US" b="1" i="0" dirty="0">
              <a:solidFill>
                <a:srgbClr val="374151"/>
              </a:solidFill>
              <a:effectLst/>
            </a:endParaRPr>
          </a:p>
        </p:txBody>
      </p:sp>
    </p:spTree>
    <p:extLst>
      <p:ext uri="{BB962C8B-B14F-4D97-AF65-F5344CB8AC3E}">
        <p14:creationId xmlns:p14="http://schemas.microsoft.com/office/powerpoint/2010/main" val="3339343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Direct Estimation</a:t>
            </a:r>
          </a:p>
        </p:txBody>
      </p:sp>
      <p:sp>
        <p:nvSpPr>
          <p:cNvPr id="5" name="Text Placeholder 4"/>
          <p:cNvSpPr>
            <a:spLocks noGrp="1"/>
          </p:cNvSpPr>
          <p:nvPr>
            <p:ph type="body" sz="quarter" idx="10"/>
          </p:nvPr>
        </p:nvSpPr>
        <p:spPr>
          <a:xfrm>
            <a:off x="439125" y="2270443"/>
            <a:ext cx="8265749" cy="3126690"/>
          </a:xfrm>
        </p:spPr>
        <p:txBody>
          <a:bodyPr wrap="square" lIns="91440" tIns="45720" rIns="91440" bIns="45720" anchor="t">
            <a:noAutofit/>
          </a:bodyPr>
          <a:lstStyle/>
          <a:p>
            <a:pPr marL="0" indent="0" algn="l">
              <a:buNone/>
            </a:pPr>
            <a:r>
              <a:rPr lang="en-US" b="1" i="0" dirty="0">
                <a:solidFill>
                  <a:srgbClr val="374151"/>
                </a:solidFill>
                <a:effectLst/>
              </a:rPr>
              <a:t>Requirements of Direct Estimation:</a:t>
            </a:r>
          </a:p>
          <a:p>
            <a:pPr marL="0" indent="0" algn="l">
              <a:buNone/>
            </a:pPr>
            <a:endParaRPr lang="en-US" b="1" i="0" dirty="0">
              <a:solidFill>
                <a:srgbClr val="374151"/>
              </a:solidFill>
              <a:effectLst/>
            </a:endParaRPr>
          </a:p>
        </p:txBody>
      </p:sp>
    </p:spTree>
    <p:extLst>
      <p:ext uri="{BB962C8B-B14F-4D97-AF65-F5344CB8AC3E}">
        <p14:creationId xmlns:p14="http://schemas.microsoft.com/office/powerpoint/2010/main" val="3672967786"/>
      </p:ext>
    </p:extLst>
  </p:cSld>
  <p:clrMapOvr>
    <a:masterClrMapping/>
  </p:clrMapOvr>
</p:sld>
</file>

<file path=ppt/theme/theme1.xml><?xml version="1.0" encoding="utf-8"?>
<a:theme xmlns:a="http://schemas.openxmlformats.org/drawingml/2006/main" name="Title Slide">
  <a:themeElements>
    <a:clrScheme name="Feed the Future">
      <a:dk1>
        <a:sysClr val="windowText" lastClr="000000"/>
      </a:dk1>
      <a:lt1>
        <a:sysClr val="window" lastClr="FFFFFF"/>
      </a:lt1>
      <a:dk2>
        <a:srgbClr val="000000"/>
      </a:dk2>
      <a:lt2>
        <a:srgbClr val="FFFFFF"/>
      </a:lt2>
      <a:accent1>
        <a:srgbClr val="237C9A"/>
      </a:accent1>
      <a:accent2>
        <a:srgbClr val="518325"/>
      </a:accent2>
      <a:accent3>
        <a:srgbClr val="C25700"/>
      </a:accent3>
      <a:accent4>
        <a:srgbClr val="403B33"/>
      </a:accent4>
      <a:accent5>
        <a:srgbClr val="E6E7E8"/>
      </a:accent5>
      <a:accent6>
        <a:srgbClr val="237C9A"/>
      </a:accent6>
      <a:hlink>
        <a:srgbClr val="0000FF"/>
      </a:hlink>
      <a:folHlink>
        <a:srgbClr val="403B3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Slides">
  <a:themeElements>
    <a:clrScheme name="Feed the Future">
      <a:dk1>
        <a:sysClr val="windowText" lastClr="000000"/>
      </a:dk1>
      <a:lt1>
        <a:sysClr val="window" lastClr="FFFFFF"/>
      </a:lt1>
      <a:dk2>
        <a:srgbClr val="000000"/>
      </a:dk2>
      <a:lt2>
        <a:srgbClr val="FFFFFF"/>
      </a:lt2>
      <a:accent1>
        <a:srgbClr val="237C9A"/>
      </a:accent1>
      <a:accent2>
        <a:srgbClr val="518325"/>
      </a:accent2>
      <a:accent3>
        <a:srgbClr val="C25700"/>
      </a:accent3>
      <a:accent4>
        <a:srgbClr val="403B33"/>
      </a:accent4>
      <a:accent5>
        <a:srgbClr val="E6E7E8"/>
      </a:accent5>
      <a:accent6>
        <a:srgbClr val="237C9A"/>
      </a:accent6>
      <a:hlink>
        <a:srgbClr val="0000FF"/>
      </a:hlink>
      <a:folHlink>
        <a:srgbClr val="403B3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Feed the Future-only branded blank">
  <a:themeElements>
    <a:clrScheme name="Feed the Future">
      <a:dk1>
        <a:sysClr val="windowText" lastClr="000000"/>
      </a:dk1>
      <a:lt1>
        <a:sysClr val="window" lastClr="FFFFFF"/>
      </a:lt1>
      <a:dk2>
        <a:srgbClr val="000000"/>
      </a:dk2>
      <a:lt2>
        <a:srgbClr val="FFFFFF"/>
      </a:lt2>
      <a:accent1>
        <a:srgbClr val="237C9A"/>
      </a:accent1>
      <a:accent2>
        <a:srgbClr val="518325"/>
      </a:accent2>
      <a:accent3>
        <a:srgbClr val="C25700"/>
      </a:accent3>
      <a:accent4>
        <a:srgbClr val="403B33"/>
      </a:accent4>
      <a:accent5>
        <a:srgbClr val="E6E7E8"/>
      </a:accent5>
      <a:accent6>
        <a:srgbClr val="237C9A"/>
      </a:accent6>
      <a:hlink>
        <a:srgbClr val="0000FF"/>
      </a:hlink>
      <a:folHlink>
        <a:srgbClr val="403B3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losing Slide">
  <a:themeElements>
    <a:clrScheme name="Feed the Future">
      <a:dk1>
        <a:sysClr val="windowText" lastClr="000000"/>
      </a:dk1>
      <a:lt1>
        <a:sysClr val="window" lastClr="FFFFFF"/>
      </a:lt1>
      <a:dk2>
        <a:srgbClr val="000000"/>
      </a:dk2>
      <a:lt2>
        <a:srgbClr val="FFFFFF"/>
      </a:lt2>
      <a:accent1>
        <a:srgbClr val="237C9A"/>
      </a:accent1>
      <a:accent2>
        <a:srgbClr val="518325"/>
      </a:accent2>
      <a:accent3>
        <a:srgbClr val="C25700"/>
      </a:accent3>
      <a:accent4>
        <a:srgbClr val="403B33"/>
      </a:accent4>
      <a:accent5>
        <a:srgbClr val="E6E7E8"/>
      </a:accent5>
      <a:accent6>
        <a:srgbClr val="237C9A"/>
      </a:accent6>
      <a:hlink>
        <a:srgbClr val="0000FF"/>
      </a:hlink>
      <a:folHlink>
        <a:srgbClr val="403B3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709A1A2418AC84CA83B72D91204DE65" ma:contentTypeVersion="7" ma:contentTypeDescription="Create a new document." ma:contentTypeScope="" ma:versionID="c95636ae37ae40c9bb63dafed4dae67c">
  <xsd:schema xmlns:xsd="http://www.w3.org/2001/XMLSchema" xmlns:xs="http://www.w3.org/2001/XMLSchema" xmlns:p="http://schemas.microsoft.com/office/2006/metadata/properties" xmlns:ns3="b95548e3-b350-4c80-9160-e6605e1e5208" xmlns:ns4="0592ceab-fbc8-46ed-aa54-ccbf863e04f0" targetNamespace="http://schemas.microsoft.com/office/2006/metadata/properties" ma:root="true" ma:fieldsID="c64fe86464e4731cef9250fcc8f012e0" ns3:_="" ns4:_="">
    <xsd:import namespace="b95548e3-b350-4c80-9160-e6605e1e5208"/>
    <xsd:import namespace="0592ceab-fbc8-46ed-aa54-ccbf863e04f0"/>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95548e3-b350-4c80-9160-e6605e1e5208"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592ceab-fbc8-46ed-aa54-ccbf863e04f0"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0592ceab-fbc8-46ed-aa54-ccbf863e04f0">
      <UserInfo>
        <DisplayName>GREENWELL, GEOFFREY</DisplayName>
        <AccountId>97</AccountId>
        <AccountType/>
      </UserInfo>
    </SharedWithUsers>
    <_activity xmlns="b95548e3-b350-4c80-9160-e6605e1e5208" xsi:nil="true"/>
  </documentManagement>
</p:properties>
</file>

<file path=customXml/itemProps1.xml><?xml version="1.0" encoding="utf-8"?>
<ds:datastoreItem xmlns:ds="http://schemas.openxmlformats.org/officeDocument/2006/customXml" ds:itemID="{40EDEE09-620A-4921-8944-A66FFF7AA01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95548e3-b350-4c80-9160-e6605e1e5208"/>
    <ds:schemaRef ds:uri="0592ceab-fbc8-46ed-aa54-ccbf863e04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6D7D0D0-FECE-4A53-A842-822CC4EF0F5A}">
  <ds:schemaRefs>
    <ds:schemaRef ds:uri="http://schemas.microsoft.com/sharepoint/v3/contenttype/forms"/>
  </ds:schemaRefs>
</ds:datastoreItem>
</file>

<file path=customXml/itemProps3.xml><?xml version="1.0" encoding="utf-8"?>
<ds:datastoreItem xmlns:ds="http://schemas.openxmlformats.org/officeDocument/2006/customXml" ds:itemID="{57787FD9-7A14-4812-99A1-424B300ECACC}">
  <ds:schemaRefs>
    <ds:schemaRef ds:uri="http://schemas.microsoft.com/office/infopath/2007/PartnerControls"/>
    <ds:schemaRef ds:uri="http://schemas.microsoft.com/office/2006/documentManagement/types"/>
    <ds:schemaRef ds:uri="http://purl.org/dc/terms/"/>
    <ds:schemaRef ds:uri="http://schemas.microsoft.com/office/2006/metadata/properties"/>
    <ds:schemaRef ds:uri="b95548e3-b350-4c80-9160-e6605e1e5208"/>
    <ds:schemaRef ds:uri="http://schemas.openxmlformats.org/package/2006/metadata/core-properties"/>
    <ds:schemaRef ds:uri="http://purl.org/dc/dcmitype/"/>
    <ds:schemaRef ds:uri="http://www.w3.org/XML/1998/namespace"/>
    <ds:schemaRef ds:uri="http://purl.org/dc/elements/1.1/"/>
    <ds:schemaRef ds:uri="0592ceab-fbc8-46ed-aa54-ccbf863e04f0"/>
  </ds:schemaRefs>
</ds:datastoreItem>
</file>

<file path=docProps/app.xml><?xml version="1.0" encoding="utf-8"?>
<Properties xmlns="http://schemas.openxmlformats.org/officeDocument/2006/extended-properties" xmlns:vt="http://schemas.openxmlformats.org/officeDocument/2006/docPropsVTypes">
  <TotalTime>16845</TotalTime>
  <Words>2183</Words>
  <Application>Microsoft Office PowerPoint</Application>
  <PresentationFormat>On-screen Show (4:3)</PresentationFormat>
  <Paragraphs>237</Paragraphs>
  <Slides>31</Slides>
  <Notes>24</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31</vt:i4>
      </vt:variant>
    </vt:vector>
  </HeadingPairs>
  <TitlesOfParts>
    <vt:vector size="41" baseType="lpstr">
      <vt:lpstr>Aptos</vt:lpstr>
      <vt:lpstr>Arial</vt:lpstr>
      <vt:lpstr>Calibri</vt:lpstr>
      <vt:lpstr>Gill Sans MT</vt:lpstr>
      <vt:lpstr>inherit</vt:lpstr>
      <vt:lpstr>Wingdings</vt:lpstr>
      <vt:lpstr>Title Slide</vt:lpstr>
      <vt:lpstr>Content Slides</vt:lpstr>
      <vt:lpstr>Feed the Future-only branded blank</vt:lpstr>
      <vt:lpstr>Closing Slide</vt:lpstr>
      <vt:lpstr>PowerPoint Presentation</vt:lpstr>
      <vt:lpstr>Small Area Estimation An Introduction</vt:lpstr>
      <vt:lpstr>Why use small area estimation?</vt:lpstr>
      <vt:lpstr>Methods of SAE</vt:lpstr>
      <vt:lpstr>Methods of SAE</vt:lpstr>
      <vt:lpstr>SAE Decision Tree</vt:lpstr>
      <vt:lpstr>Direct Estimation</vt:lpstr>
      <vt:lpstr>Direct Estimation</vt:lpstr>
      <vt:lpstr>Direct Estimation</vt:lpstr>
      <vt:lpstr>Direct Estimation</vt:lpstr>
      <vt:lpstr>PowerPoint Presentation</vt:lpstr>
      <vt:lpstr>Area Level Models</vt:lpstr>
      <vt:lpstr>Area Level Models</vt:lpstr>
      <vt:lpstr>Area Level Models</vt:lpstr>
      <vt:lpstr>Area Level Models</vt:lpstr>
      <vt:lpstr>Area Level Models</vt:lpstr>
      <vt:lpstr>PowerPoint Presentation</vt:lpstr>
      <vt:lpstr>Unit Level Models</vt:lpstr>
      <vt:lpstr>Unit Level Models</vt:lpstr>
      <vt:lpstr>Unit Level Models</vt:lpstr>
      <vt:lpstr>Unit Level Models</vt:lpstr>
      <vt:lpstr>Unit Based Models</vt:lpstr>
      <vt:lpstr>Unit Level Models</vt:lpstr>
      <vt:lpstr>Unit Level Models</vt:lpstr>
      <vt:lpstr>PowerPoint Presentation</vt:lpstr>
      <vt:lpstr>Additional Materials</vt:lpstr>
      <vt:lpstr>Additional Materials</vt:lpstr>
      <vt:lpstr>Additional Materials</vt:lpstr>
      <vt:lpstr>Thank You!</vt:lpstr>
      <vt:lpstr>PowerPoint Presentation</vt:lpstr>
      <vt:lpstr>PowerPoint Presentation</vt:lpstr>
    </vt:vector>
  </TitlesOfParts>
  <Company>Rowe Design House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Miya Rowe</dc:creator>
  <cp:lastModifiedBy>James Parr</cp:lastModifiedBy>
  <cp:revision>39</cp:revision>
  <cp:lastPrinted>2015-01-30T22:32:16Z</cp:lastPrinted>
  <dcterms:created xsi:type="dcterms:W3CDTF">2015-01-15T01:04:45Z</dcterms:created>
  <dcterms:modified xsi:type="dcterms:W3CDTF">2025-05-21T02:30:10Z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0x010100B709A1A2418AC84CA83B72D91204DE65</vt:lpwstr>
  </property>
  <property fmtid="{D5CDD505-2E9C-101B-9397-08002B2CF9AE}" pid="3" name="Order">
    <vt:r8>12800</vt:r8>
  </property>
  <property fmtid="{D5CDD505-2E9C-101B-9397-08002B2CF9AE}" pid="4" name="xd_Signature">
    <vt:bool>false</vt:bool>
  </property>
  <property fmtid="{D5CDD505-2E9C-101B-9397-08002B2CF9AE}" pid="5" name="xd_ProgID">
    <vt:lpwstr/>
  </property>
  <property fmtid="{D5CDD505-2E9C-101B-9397-08002B2CF9AE}" pid="6" name="_ExtendedDescription">
    <vt:lpwstr/>
  </property>
  <property fmtid="{D5CDD505-2E9C-101B-9397-08002B2CF9AE}" pid="7" name="TriggerFlowInfo">
    <vt:lpwstr/>
  </property>
  <property fmtid="{D5CDD505-2E9C-101B-9397-08002B2CF9AE}" pid="8" name="ComplianceAssetId">
    <vt:lpwstr/>
  </property>
  <property fmtid="{D5CDD505-2E9C-101B-9397-08002B2CF9AE}" pid="9" name="TemplateUrl">
    <vt:lpwstr/>
  </property>
  <property fmtid="{D5CDD505-2E9C-101B-9397-08002B2CF9AE}" pid="10" name="MediaServiceImageTags">
    <vt:lpwstr/>
  </property>
</Properties>
</file>

<file path=docProps/thumbnail.jpeg>
</file>